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94" r:id="rId3"/>
    <p:sldId id="258" r:id="rId4"/>
    <p:sldId id="257" r:id="rId5"/>
    <p:sldId id="295" r:id="rId6"/>
    <p:sldId id="260" r:id="rId7"/>
    <p:sldId id="296" r:id="rId8"/>
    <p:sldId id="297" r:id="rId9"/>
    <p:sldId id="298" r:id="rId10"/>
    <p:sldId id="261" r:id="rId11"/>
    <p:sldId id="263" r:id="rId12"/>
    <p:sldId id="264" r:id="rId13"/>
    <p:sldId id="293" r:id="rId14"/>
    <p:sldId id="265" r:id="rId15"/>
    <p:sldId id="266" r:id="rId16"/>
    <p:sldId id="274" r:id="rId17"/>
    <p:sldId id="270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6" r:id="rId27"/>
    <p:sldId id="290" r:id="rId28"/>
    <p:sldId id="291" r:id="rId29"/>
    <p:sldId id="28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117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0A33B-1E35-4462-922D-952C8B0CFA9D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E19EC-17FC-497B-AD27-B455B6E2F1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37245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E19EC-17FC-497B-AD27-B455B6E2F1D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28875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p/priceelasticity.asp" TargetMode="External"/><Relationship Id="rId2" Type="http://schemas.openxmlformats.org/officeDocument/2006/relationships/hyperlink" Target="https://www.investopedia.com/ask/answers/040315/what-factors-influence-change-demand-elasticity.asp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investopedia.com/terms/q/quantitydemanded.as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tabLst>
                <a:tab pos="1614488" algn="l"/>
              </a:tabLst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Discussions </a:t>
            </a:r>
            <a:r>
              <a:rPr lang="en-US" dirty="0" smtClean="0"/>
              <a:t>related to two aspects on Linear Regression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>
                <a:solidFill>
                  <a:srgbClr val="3333FF"/>
                </a:solidFill>
              </a:rPr>
              <a:t>1.Elasticity &amp; Log Relationships </a:t>
            </a:r>
            <a:br>
              <a:rPr lang="en-US" sz="3100" dirty="0" smtClean="0">
                <a:solidFill>
                  <a:srgbClr val="3333FF"/>
                </a:solidFill>
              </a:rPr>
            </a:br>
            <a:r>
              <a:rPr lang="en-US" sz="3100" dirty="0">
                <a:solidFill>
                  <a:srgbClr val="3333FF"/>
                </a:solidFill>
              </a:rPr>
              <a:t/>
            </a:r>
            <a:br>
              <a:rPr lang="en-US" sz="3100" dirty="0">
                <a:solidFill>
                  <a:srgbClr val="3333FF"/>
                </a:solidFill>
              </a:rPr>
            </a:br>
            <a:r>
              <a:rPr lang="en-US" sz="3100" dirty="0" smtClean="0">
                <a:solidFill>
                  <a:srgbClr val="3333FF"/>
                </a:solidFill>
              </a:rPr>
              <a:t>2</a:t>
            </a:r>
            <a:r>
              <a:rPr lang="en-US" sz="3100" dirty="0" smtClean="0">
                <a:solidFill>
                  <a:srgbClr val="3333FF"/>
                </a:solidFill>
              </a:rPr>
              <a:t>. </a:t>
            </a:r>
            <a:r>
              <a:rPr lang="en-US" sz="3100" dirty="0" err="1" smtClean="0">
                <a:solidFill>
                  <a:srgbClr val="3333FF"/>
                </a:solidFill>
              </a:rPr>
              <a:t>Heteroscedasticity</a:t>
            </a:r>
            <a:endParaRPr lang="en-US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717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lastic </a:t>
            </a:r>
            <a:r>
              <a:rPr lang="en-US" dirty="0" err="1" smtClean="0"/>
              <a:t>Vs</a:t>
            </a:r>
            <a:r>
              <a:rPr lang="en-US" dirty="0" smtClean="0"/>
              <a:t> Inelastic (in economics)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US" sz="2400" dirty="0" smtClean="0"/>
          </a:p>
          <a:p>
            <a:pPr algn="just"/>
            <a:r>
              <a:rPr lang="en-US" sz="2400" dirty="0" smtClean="0"/>
              <a:t>An </a:t>
            </a:r>
            <a:r>
              <a:rPr lang="en-US" sz="2400" dirty="0">
                <a:solidFill>
                  <a:srgbClr val="3333FF"/>
                </a:solidFill>
              </a:rPr>
              <a:t>elastic demand </a:t>
            </a:r>
            <a:r>
              <a:rPr lang="en-US" sz="2400" dirty="0"/>
              <a:t>is </a:t>
            </a:r>
            <a:r>
              <a:rPr lang="en-US" sz="2400" b="1" dirty="0"/>
              <a:t>one in which the </a:t>
            </a:r>
            <a:r>
              <a:rPr lang="en-US" sz="2400" b="1" u="sng" dirty="0"/>
              <a:t>change in quantity demanded due to a change in price is large</a:t>
            </a:r>
            <a:r>
              <a:rPr lang="en-US" sz="2400" u="sng" dirty="0"/>
              <a:t>. </a:t>
            </a:r>
            <a:endParaRPr lang="en-US" sz="2400" u="sng" dirty="0" smtClean="0"/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endParaRPr lang="en-US" sz="2400" dirty="0" smtClean="0"/>
          </a:p>
          <a:p>
            <a:pPr algn="just"/>
            <a:r>
              <a:rPr lang="en-US" sz="2400" dirty="0" smtClean="0"/>
              <a:t>An </a:t>
            </a:r>
            <a:r>
              <a:rPr lang="en-US" sz="2400" dirty="0">
                <a:solidFill>
                  <a:srgbClr val="3333FF"/>
                </a:solidFill>
              </a:rPr>
              <a:t>inelastic demand </a:t>
            </a:r>
            <a:r>
              <a:rPr lang="en-US" sz="2400" dirty="0"/>
              <a:t>is one in which the </a:t>
            </a:r>
            <a:r>
              <a:rPr lang="en-US" sz="2400" u="sng" dirty="0"/>
              <a:t>change in quantity demanded due to a change in price is small</a:t>
            </a:r>
            <a:r>
              <a:rPr lang="en-US" sz="2400" dirty="0"/>
              <a:t>. </a:t>
            </a:r>
            <a:endParaRPr lang="en-US" sz="2400" dirty="0" smtClean="0"/>
          </a:p>
          <a:p>
            <a:pPr algn="just"/>
            <a:endParaRPr lang="en-US" sz="2400" dirty="0"/>
          </a:p>
          <a:p>
            <a:pPr algn="just"/>
            <a:r>
              <a:rPr lang="en-US" sz="2400" dirty="0" smtClean="0"/>
              <a:t>i.e., If </a:t>
            </a:r>
            <a:r>
              <a:rPr lang="en-US" sz="2400" dirty="0"/>
              <a:t>the formula creates an absolute value greater than 1, the demand is elastic.</a:t>
            </a:r>
          </a:p>
        </p:txBody>
      </p:sp>
    </p:spTree>
    <p:extLst>
      <p:ext uri="{BB962C8B-B14F-4D97-AF65-F5344CB8AC3E}">
        <p14:creationId xmlns:p14="http://schemas.microsoft.com/office/powerpoint/2010/main" xmlns="" val="406489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Elasticity of Demand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u="sng" dirty="0">
                <a:hlinkClick r:id="rId2"/>
              </a:rPr>
              <a:t>elasticity of demand</a:t>
            </a:r>
            <a:r>
              <a:rPr lang="en-US" dirty="0"/>
              <a:t>, or demand elasticity, measures how demand responds to a change in price or income.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is commonly referred to as </a:t>
            </a:r>
            <a:r>
              <a:rPr lang="en-US" u="sng" dirty="0">
                <a:hlinkClick r:id="rId3"/>
              </a:rPr>
              <a:t>price elasticity of demand</a:t>
            </a:r>
            <a:r>
              <a:rPr lang="en-US" dirty="0"/>
              <a:t> because the price of a good or service is the most common economic factor used to measure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11696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Elastic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229600" cy="4525963"/>
          </a:xfrm>
        </p:spPr>
        <p:txBody>
          <a:bodyPr>
            <a:noAutofit/>
          </a:bodyPr>
          <a:lstStyle/>
          <a:p>
            <a:pPr algn="just"/>
            <a:r>
              <a:rPr lang="en-US" sz="1800" dirty="0"/>
              <a:t>An elastic good is defined as one where a change in price leads to a significant shift in demand and </a:t>
            </a:r>
            <a:r>
              <a:rPr lang="en-US" sz="1800" u="sng" dirty="0"/>
              <a:t>where substitutes are available for an item</a:t>
            </a:r>
            <a:r>
              <a:rPr lang="en-US" sz="1800" dirty="0"/>
              <a:t>, the more elastic the good will be</a:t>
            </a:r>
            <a:r>
              <a:rPr lang="en-US" sz="1800" dirty="0" smtClean="0"/>
              <a:t>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The price elasticity of demand is calculated by dividing the percentage change in </a:t>
            </a:r>
            <a:r>
              <a:rPr lang="en-US" sz="1800" u="sng" dirty="0">
                <a:hlinkClick r:id="rId2"/>
              </a:rPr>
              <a:t>quantity demanded</a:t>
            </a:r>
            <a:r>
              <a:rPr lang="en-US" sz="1800" dirty="0"/>
              <a:t> by the percentage change in price</a:t>
            </a:r>
            <a:r>
              <a:rPr lang="en-US" sz="1800" dirty="0" smtClean="0"/>
              <a:t>.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/>
            <a:r>
              <a:rPr lang="en-US" sz="1800" dirty="0"/>
              <a:t>If the quotient is greater than or equal to one, the demand is considered to be elastic. If the value is less than one, demand is considered inelastic.</a:t>
            </a:r>
          </a:p>
          <a:p>
            <a:endParaRPr lang="en-U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4410" y="5181600"/>
            <a:ext cx="4038600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835788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047750"/>
            <a:ext cx="6677025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40676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applied to Demands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Elasticity of Demand</a:t>
            </a:r>
          </a:p>
          <a:p>
            <a:pPr lvl="1" algn="just"/>
            <a:r>
              <a:rPr lang="en-US" sz="2200" dirty="0" smtClean="0"/>
              <a:t>Common </a:t>
            </a:r>
            <a:r>
              <a:rPr lang="en-US" sz="2200" dirty="0"/>
              <a:t>examples of products with high elasticity are luxury items </a:t>
            </a:r>
            <a:r>
              <a:rPr lang="en-US" sz="2200" dirty="0" smtClean="0"/>
              <a:t>or items </a:t>
            </a:r>
            <a:r>
              <a:rPr lang="en-US" sz="2200" dirty="0"/>
              <a:t>easily replaced by lower-priced </a:t>
            </a:r>
            <a:r>
              <a:rPr lang="en-US" sz="2200" dirty="0" smtClean="0"/>
              <a:t>items (substitutes available).</a:t>
            </a:r>
          </a:p>
          <a:p>
            <a:endParaRPr lang="en-US" sz="2200" b="1" dirty="0"/>
          </a:p>
          <a:p>
            <a:r>
              <a:rPr lang="en-US" b="1" dirty="0" smtClean="0"/>
              <a:t>Inelasticity </a:t>
            </a:r>
            <a:r>
              <a:rPr lang="en-US" b="1" dirty="0"/>
              <a:t>of Demand</a:t>
            </a:r>
          </a:p>
          <a:p>
            <a:pPr lvl="1" algn="just"/>
            <a:r>
              <a:rPr lang="en-US" sz="2200" dirty="0"/>
              <a:t>Inelasticity of demand is evident when demand for a good or service is static when </a:t>
            </a:r>
            <a:r>
              <a:rPr lang="en-US" sz="2200" u="sng" dirty="0"/>
              <a:t>its price or other factor changes</a:t>
            </a:r>
            <a:r>
              <a:rPr lang="en-US" sz="2200" dirty="0" smtClean="0"/>
              <a:t>,</a:t>
            </a:r>
          </a:p>
          <a:p>
            <a:pPr marL="457200" lvl="1" indent="0" algn="just">
              <a:buNone/>
            </a:pPr>
            <a:endParaRPr lang="en-US" sz="2200" dirty="0"/>
          </a:p>
          <a:p>
            <a:pPr lvl="1" algn="just"/>
            <a:r>
              <a:rPr lang="en-US" sz="2200" dirty="0"/>
              <a:t>Inelastic products are usually necessities without acceptable substitutes. The most common goods with inelastic demand are utilities, prescription </a:t>
            </a:r>
            <a:r>
              <a:rPr lang="en-US" sz="2200" dirty="0" smtClean="0"/>
              <a:t>drugs</a:t>
            </a:r>
            <a:r>
              <a:rPr lang="en-US" sz="2200" dirty="0"/>
              <a:t> </a:t>
            </a:r>
            <a:r>
              <a:rPr lang="en-US" sz="2200" dirty="0" smtClean="0"/>
              <a:t>etc. </a:t>
            </a:r>
          </a:p>
          <a:p>
            <a:pPr marL="457200" lvl="1" indent="0" algn="just">
              <a:buNone/>
            </a:pPr>
            <a:endParaRPr lang="en-US" sz="2200" dirty="0" smtClean="0"/>
          </a:p>
          <a:p>
            <a:pPr lvl="1" algn="just"/>
            <a:r>
              <a:rPr lang="en-US" sz="2200" dirty="0" smtClean="0"/>
              <a:t>Businesses </a:t>
            </a:r>
            <a:r>
              <a:rPr lang="en-US" sz="2200" dirty="0"/>
              <a:t>offering such products maintain greater flexibility with prices because demand remains constant even if prices increase or decrease.</a:t>
            </a:r>
          </a:p>
          <a:p>
            <a:pPr lvl="1" algn="just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xmlns="" val="2389497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68362"/>
          </a:xfrm>
        </p:spPr>
        <p:txBody>
          <a:bodyPr/>
          <a:lstStyle/>
          <a:p>
            <a:r>
              <a:rPr lang="en-US" dirty="0" smtClean="0"/>
              <a:t>Advantage of Using Percentages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229600" cy="5715000"/>
          </a:xfrm>
        </p:spPr>
        <p:txBody>
          <a:bodyPr>
            <a:normAutofit fontScale="47500" lnSpcReduction="20000"/>
          </a:bodyPr>
          <a:lstStyle/>
          <a:p>
            <a:pPr algn="just"/>
            <a:r>
              <a:rPr lang="en-US" dirty="0"/>
              <a:t>The value of measuring in percentage terms is that the </a:t>
            </a:r>
            <a:r>
              <a:rPr lang="en-US" dirty="0">
                <a:solidFill>
                  <a:srgbClr val="3333FF"/>
                </a:solidFill>
              </a:rPr>
              <a:t>units of measurement do not play a role in the value of the measurement</a:t>
            </a:r>
            <a:r>
              <a:rPr lang="en-US" dirty="0"/>
              <a:t> and thus </a:t>
            </a:r>
            <a:r>
              <a:rPr lang="en-US" dirty="0">
                <a:solidFill>
                  <a:srgbClr val="3333FF"/>
                </a:solidFill>
              </a:rPr>
              <a:t>allows direct comparison between </a:t>
            </a:r>
            <a:r>
              <a:rPr lang="en-US" dirty="0" err="1">
                <a:solidFill>
                  <a:srgbClr val="3333FF"/>
                </a:solidFill>
              </a:rPr>
              <a:t>elasticities</a:t>
            </a:r>
            <a:r>
              <a:rPr lang="en-US" dirty="0">
                <a:solidFill>
                  <a:srgbClr val="3333FF"/>
                </a:solidFill>
              </a:rPr>
              <a:t>. </a:t>
            </a:r>
            <a:endParaRPr lang="en-US" dirty="0" smtClean="0">
              <a:solidFill>
                <a:srgbClr val="3333FF"/>
              </a:solidFill>
            </a:endParaRP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As </a:t>
            </a:r>
            <a:r>
              <a:rPr lang="en-US" dirty="0"/>
              <a:t>an example</a:t>
            </a:r>
            <a:r>
              <a:rPr lang="en-US" dirty="0" smtClean="0"/>
              <a:t>,</a:t>
            </a:r>
          </a:p>
          <a:p>
            <a:pPr lvl="1" algn="just"/>
            <a:r>
              <a:rPr lang="en-US" dirty="0" smtClean="0"/>
              <a:t> </a:t>
            </a:r>
            <a:r>
              <a:rPr lang="en-US" i="1" dirty="0"/>
              <a:t>if the price </a:t>
            </a:r>
            <a:r>
              <a:rPr lang="en-US" i="1" dirty="0" smtClean="0"/>
              <a:t>of an item </a:t>
            </a:r>
            <a:r>
              <a:rPr lang="en-US" i="1" dirty="0"/>
              <a:t>increased say 50 </a:t>
            </a:r>
            <a:r>
              <a:rPr lang="en-US" i="1" dirty="0" smtClean="0"/>
              <a:t>paisa </a:t>
            </a:r>
            <a:r>
              <a:rPr lang="en-US" dirty="0"/>
              <a:t>from an initial price of </a:t>
            </a:r>
            <a:r>
              <a:rPr lang="en-US" dirty="0" smtClean="0"/>
              <a:t>INR 3.00 </a:t>
            </a:r>
            <a:r>
              <a:rPr lang="en-US" dirty="0"/>
              <a:t>and </a:t>
            </a:r>
            <a:endParaRPr lang="en-US" dirty="0" smtClean="0"/>
          </a:p>
          <a:p>
            <a:pPr lvl="1" algn="just"/>
            <a:r>
              <a:rPr lang="en-US" dirty="0" smtClean="0"/>
              <a:t>generated </a:t>
            </a:r>
            <a:r>
              <a:rPr lang="en-US" dirty="0"/>
              <a:t>a decline in monthly consumption for a consumer from 50 </a:t>
            </a:r>
            <a:r>
              <a:rPr lang="en-US" dirty="0" smtClean="0"/>
              <a:t>units </a:t>
            </a:r>
            <a:r>
              <a:rPr lang="en-US" dirty="0"/>
              <a:t>to 48 </a:t>
            </a:r>
            <a:r>
              <a:rPr lang="en-US" dirty="0" smtClean="0"/>
              <a:t>units </a:t>
            </a:r>
            <a:r>
              <a:rPr lang="en-US" dirty="0"/>
              <a:t>we calculate the elasticity to be 0.25. </a:t>
            </a: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price elasticity is the percentage change in quantity resulting from some percentage change in price. </a:t>
            </a: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A </a:t>
            </a:r>
            <a:r>
              <a:rPr lang="en-US" dirty="0"/>
              <a:t>16 percent increase in price has generated only a 4 percent decrease in demand: 16% price change → 4% quantity change or .04/.16 = .25. This is called an inelastic demand meaning a small response to the price change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r>
              <a:rPr lang="en-US" dirty="0" smtClean="0"/>
              <a:t> </a:t>
            </a:r>
          </a:p>
          <a:p>
            <a:pPr algn="just"/>
            <a:r>
              <a:rPr lang="en-US" dirty="0" smtClean="0"/>
              <a:t>This </a:t>
            </a:r>
            <a:r>
              <a:rPr lang="en-US" dirty="0"/>
              <a:t>comes about because </a:t>
            </a:r>
            <a:r>
              <a:rPr lang="en-US" dirty="0">
                <a:solidFill>
                  <a:srgbClr val="3333FF"/>
                </a:solidFill>
              </a:rPr>
              <a:t>there are few if any real substitutes for </a:t>
            </a:r>
            <a:r>
              <a:rPr lang="en-US" dirty="0" smtClean="0">
                <a:solidFill>
                  <a:srgbClr val="3333FF"/>
                </a:solidFill>
              </a:rPr>
              <a:t>this item.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Some </a:t>
            </a:r>
            <a:r>
              <a:rPr lang="en-US" dirty="0"/>
              <a:t>goods have many substitutes: pears for apples for plums, for grapes, etc. etc. The </a:t>
            </a:r>
            <a:r>
              <a:rPr lang="en-US" dirty="0">
                <a:solidFill>
                  <a:srgbClr val="3333FF"/>
                </a:solidFill>
              </a:rPr>
              <a:t>elasticity for such goods is larger than one and are called elastic in demand</a:t>
            </a:r>
            <a:r>
              <a:rPr lang="en-US" dirty="0"/>
              <a:t>. </a:t>
            </a: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Here </a:t>
            </a:r>
            <a:r>
              <a:rPr lang="en-US" dirty="0"/>
              <a:t>a small percentage change in price will induce a large percentage change in quantity demanded. The consumer will easily shift the demand to the close substitute.</a:t>
            </a:r>
          </a:p>
        </p:txBody>
      </p:sp>
    </p:spTree>
    <p:extLst>
      <p:ext uri="{BB962C8B-B14F-4D97-AF65-F5344CB8AC3E}">
        <p14:creationId xmlns:p14="http://schemas.microsoft.com/office/powerpoint/2010/main" xmlns="" val="233304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3622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2. </a:t>
            </a:r>
            <a:r>
              <a:rPr lang="en-US" b="1" dirty="0" err="1" smtClean="0"/>
              <a:t>Heteroscedasticity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3048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from </a:t>
            </a:r>
            <a:r>
              <a:rPr lang="en-US" b="1" dirty="0">
                <a:solidFill>
                  <a:srgbClr val="3333FF"/>
                </a:solidFill>
              </a:rPr>
              <a:t>hetero- + </a:t>
            </a:r>
            <a:r>
              <a:rPr lang="en-US" b="1" dirty="0" err="1">
                <a:solidFill>
                  <a:srgbClr val="3333FF"/>
                </a:solidFill>
              </a:rPr>
              <a:t>scedastic</a:t>
            </a:r>
            <a:r>
              <a:rPr lang="en-US" b="1" dirty="0">
                <a:solidFill>
                  <a:srgbClr val="3333FF"/>
                </a:solidFill>
              </a:rPr>
              <a:t>, </a:t>
            </a:r>
            <a:r>
              <a:rPr lang="en-US" b="1" dirty="0"/>
              <a:t>from Greek </a:t>
            </a:r>
            <a:r>
              <a:rPr lang="en-US" b="1" dirty="0" err="1" smtClean="0">
                <a:solidFill>
                  <a:srgbClr val="3333FF"/>
                </a:solidFill>
              </a:rPr>
              <a:t>skedasis</a:t>
            </a:r>
            <a:r>
              <a:rPr lang="en-US" b="1" dirty="0" smtClean="0">
                <a:solidFill>
                  <a:srgbClr val="3333FF"/>
                </a:solidFill>
              </a:rPr>
              <a:t> - </a:t>
            </a:r>
            <a:r>
              <a:rPr lang="en-US" dirty="0">
                <a:solidFill>
                  <a:srgbClr val="3333FF"/>
                </a:solidFill>
              </a:rPr>
              <a:t> a </a:t>
            </a:r>
            <a:r>
              <a:rPr lang="en-US" dirty="0" smtClean="0">
                <a:solidFill>
                  <a:srgbClr val="3333FF"/>
                </a:solidFill>
              </a:rPr>
              <a:t>scattering/ dispersal</a:t>
            </a:r>
            <a:endParaRPr lang="en-US" dirty="0">
              <a:solidFill>
                <a:srgbClr val="3333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0994" y="4876800"/>
            <a:ext cx="7315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US" dirty="0" err="1" smtClean="0"/>
              <a:t>Heteroscedasticity</a:t>
            </a:r>
            <a:r>
              <a:rPr lang="en-US" dirty="0" smtClean="0"/>
              <a:t> </a:t>
            </a:r>
            <a:r>
              <a:rPr lang="en-US" dirty="0"/>
              <a:t>refers to situations where </a:t>
            </a:r>
            <a:r>
              <a:rPr lang="en-US" u="sng" dirty="0">
                <a:solidFill>
                  <a:srgbClr val="3333FF"/>
                </a:solidFill>
              </a:rPr>
              <a:t>the variance of the residuals is unequal over a range of measured values.</a:t>
            </a:r>
            <a:r>
              <a:rPr lang="en-US" dirty="0"/>
              <a:t> </a:t>
            </a:r>
            <a:endParaRPr lang="en-US" dirty="0" smtClean="0"/>
          </a:p>
          <a:p>
            <a:pPr marL="285750" indent="-285750" algn="just">
              <a:buFont typeface="Arial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itchFamily="34" charset="0"/>
              <a:buChar char="•"/>
            </a:pPr>
            <a:r>
              <a:rPr lang="en-US" dirty="0" smtClean="0"/>
              <a:t>When </a:t>
            </a:r>
            <a:r>
              <a:rPr lang="en-US" dirty="0"/>
              <a:t>running a regression analysis, </a:t>
            </a:r>
            <a:r>
              <a:rPr lang="en-US" dirty="0" err="1"/>
              <a:t>heteroskedasticity</a:t>
            </a:r>
            <a:r>
              <a:rPr lang="en-US" dirty="0"/>
              <a:t> </a:t>
            </a:r>
            <a:r>
              <a:rPr lang="en-US" b="1" dirty="0"/>
              <a:t>results in an unequal scatter of the residuals</a:t>
            </a:r>
            <a:r>
              <a:rPr lang="en-US" dirty="0"/>
              <a:t> </a:t>
            </a:r>
            <a:r>
              <a:rPr lang="en-US" dirty="0" smtClean="0"/>
              <a:t>(or </a:t>
            </a:r>
            <a:r>
              <a:rPr lang="en-US" dirty="0"/>
              <a:t>the error term)</a:t>
            </a:r>
          </a:p>
        </p:txBody>
      </p:sp>
    </p:spTree>
    <p:extLst>
      <p:ext uri="{BB962C8B-B14F-4D97-AF65-F5344CB8AC3E}">
        <p14:creationId xmlns:p14="http://schemas.microsoft.com/office/powerpoint/2010/main" xmlns="" val="227133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Residuals in Linear Regressions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21026" y="762000"/>
            <a:ext cx="3578148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57200" y="2819400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</a:t>
            </a:r>
            <a:r>
              <a:rPr lang="en-US" i="1" dirty="0" smtClean="0"/>
              <a:t>residual plot can be drawn by </a:t>
            </a:r>
            <a:r>
              <a:rPr lang="en-US" i="1" dirty="0" smtClean="0">
                <a:solidFill>
                  <a:srgbClr val="3333FF"/>
                </a:solidFill>
              </a:rPr>
              <a:t>plotting the residuals against the predictor variable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6181" y="3581400"/>
            <a:ext cx="8153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Notice that the plot appears to be centered around the horizontal line at the level 0 (shown in dark blue). </a:t>
            </a:r>
          </a:p>
          <a:p>
            <a:endParaRPr lang="en-US" dirty="0" smtClean="0"/>
          </a:p>
          <a:p>
            <a:r>
              <a:rPr lang="en-US" dirty="0" smtClean="0"/>
              <a:t>Notice also that the plot shows no upward or downward trend. ….  that this is true of all regressions.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14600" y="510367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b="1" i="1" dirty="0">
                <a:solidFill>
                  <a:srgbClr val="3333FF"/>
                </a:solidFill>
              </a:rPr>
              <a:t>The residual plot of a good regression </a:t>
            </a:r>
            <a:r>
              <a:rPr lang="en-US" b="1" i="1" u="sng" dirty="0">
                <a:solidFill>
                  <a:srgbClr val="3333FF"/>
                </a:solidFill>
              </a:rPr>
              <a:t>shows no pattern</a:t>
            </a:r>
            <a:r>
              <a:rPr lang="en-US" b="1" i="1" dirty="0">
                <a:solidFill>
                  <a:srgbClr val="3333FF"/>
                </a:solidFill>
              </a:rPr>
              <a:t>. </a:t>
            </a:r>
          </a:p>
          <a:p>
            <a:pPr algn="just"/>
            <a:endParaRPr lang="en-US" b="1" i="1" dirty="0">
              <a:solidFill>
                <a:srgbClr val="3333FF"/>
              </a:solidFill>
            </a:endParaRPr>
          </a:p>
          <a:p>
            <a:pPr algn="just"/>
            <a:r>
              <a:rPr lang="en-US" b="1" i="1" dirty="0">
                <a:solidFill>
                  <a:srgbClr val="3333FF"/>
                </a:solidFill>
              </a:rPr>
              <a:t>The residuals look about the same, above and below the horizontal line at 0, across the range of the predictor variable.</a:t>
            </a:r>
            <a:endParaRPr lang="en-US" i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62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object 2"/>
          <p:cNvSpPr>
            <a:spLocks noChangeArrowheads="1"/>
          </p:cNvSpPr>
          <p:nvPr/>
        </p:nvSpPr>
        <p:spPr bwMode="auto">
          <a:xfrm>
            <a:off x="-1588" y="0"/>
            <a:ext cx="9145588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422275" y="1762125"/>
            <a:ext cx="8286750" cy="3792705"/>
          </a:xfrm>
          <a:prstGeom prst="rect">
            <a:avLst/>
          </a:prstGeom>
        </p:spPr>
        <p:txBody>
          <a:bodyPr lIns="0" tIns="12065" rIns="0" bIns="0">
            <a:spAutoFit/>
          </a:bodyPr>
          <a:lstStyle>
            <a:lvl1pPr marL="50800">
              <a:tabLst>
                <a:tab pos="16446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16446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16446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16446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16446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6446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6446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6446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6446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93700" indent="-342900" algn="just" eaLnBrk="1" hangingPunct="1">
              <a:spcBef>
                <a:spcPts val="100"/>
              </a:spcBef>
              <a:buFont typeface="Arial" pitchFamily="34" charset="0"/>
              <a:buChar char="•"/>
            </a:pPr>
            <a:r>
              <a:rPr lang="en-US" sz="2400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A critical assumption of the classical linear regression  model is that the </a:t>
            </a:r>
            <a:r>
              <a:rPr lang="en-US" sz="2400" dirty="0" smtClean="0">
                <a:latin typeface="Constantia" pitchFamily="18" charset="0"/>
                <a:ea typeface="Constantia" pitchFamily="18" charset="0"/>
                <a:cs typeface="Constantia" pitchFamily="18" charset="0"/>
              </a:rPr>
              <a:t>residuals </a:t>
            </a:r>
            <a:r>
              <a:rPr lang="en-US" sz="2400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have all the same  variance, </a:t>
            </a:r>
            <a:r>
              <a:rPr lang="en-US" sz="2400" dirty="0">
                <a:latin typeface="Symbol" pitchFamily="18" charset="2"/>
                <a:ea typeface="Symbol" pitchFamily="18" charset="2"/>
                <a:cs typeface="Symbol" pitchFamily="18" charset="2"/>
              </a:rPr>
              <a:t>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aseline="26000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2 </a:t>
            </a:r>
            <a:r>
              <a:rPr lang="en-US" sz="2400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. </a:t>
            </a:r>
            <a:endParaRPr lang="en-US" sz="2400" dirty="0" smtClean="0">
              <a:latin typeface="Constantia" pitchFamily="18" charset="0"/>
              <a:ea typeface="Constantia" pitchFamily="18" charset="0"/>
              <a:cs typeface="Constantia" pitchFamily="18" charset="0"/>
            </a:endParaRPr>
          </a:p>
          <a:p>
            <a:pPr marL="393700" indent="-342900" algn="just" eaLnBrk="1" hangingPunct="1">
              <a:spcBef>
                <a:spcPts val="100"/>
              </a:spcBef>
              <a:buFont typeface="Arial" pitchFamily="34" charset="0"/>
              <a:buChar char="•"/>
            </a:pPr>
            <a:endParaRPr lang="en-US" sz="2400" dirty="0">
              <a:latin typeface="Constantia" pitchFamily="18" charset="0"/>
              <a:ea typeface="Constantia" pitchFamily="18" charset="0"/>
              <a:cs typeface="Constantia" pitchFamily="18" charset="0"/>
            </a:endParaRPr>
          </a:p>
          <a:p>
            <a:pPr marL="393700" indent="-342900" algn="just" eaLnBrk="1" hangingPunct="1">
              <a:spcBef>
                <a:spcPts val="100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Constantia" pitchFamily="18" charset="0"/>
                <a:ea typeface="Constantia" pitchFamily="18" charset="0"/>
                <a:cs typeface="Constantia" pitchFamily="18" charset="0"/>
              </a:rPr>
              <a:t>When </a:t>
            </a:r>
            <a:r>
              <a:rPr lang="en-US" sz="2400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this condition holds, the error  terms </a:t>
            </a:r>
            <a:r>
              <a:rPr lang="en-US" sz="2400" dirty="0" smtClean="0">
                <a:latin typeface="Constantia" pitchFamily="18" charset="0"/>
                <a:ea typeface="Constantia" pitchFamily="18" charset="0"/>
                <a:cs typeface="Constantia" pitchFamily="18" charset="0"/>
              </a:rPr>
              <a:t>are </a:t>
            </a:r>
            <a:r>
              <a:rPr lang="en-US" sz="2800" b="1" i="1" u="sng" dirty="0" smtClean="0">
                <a:latin typeface="Constantia" pitchFamily="18" charset="0"/>
                <a:ea typeface="Constantia" pitchFamily="18" charset="0"/>
                <a:cs typeface="Constantia" pitchFamily="18" charset="0"/>
              </a:rPr>
              <a:t>homoscedastic</a:t>
            </a:r>
            <a:r>
              <a:rPr lang="en-US" sz="2400" u="sng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,</a:t>
            </a:r>
            <a:r>
              <a:rPr lang="en-US" sz="2400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 which means the errors  have the same scatter regardless of the value of X.</a:t>
            </a:r>
          </a:p>
          <a:p>
            <a:pPr marL="393700" indent="-342900" algn="just" eaLnBrk="1" hangingPunct="1">
              <a:spcBef>
                <a:spcPts val="13"/>
              </a:spcBef>
              <a:buFont typeface="Arial" pitchFamily="34" charset="0"/>
              <a:buChar char="•"/>
            </a:pPr>
            <a:endParaRPr lang="en-US" sz="2000" dirty="0">
              <a:latin typeface="Constantia" pitchFamily="18" charset="0"/>
              <a:ea typeface="Constantia" pitchFamily="18" charset="0"/>
              <a:cs typeface="Constantia" pitchFamily="18" charset="0"/>
            </a:endParaRPr>
          </a:p>
          <a:p>
            <a:pPr marL="393700" indent="-342900" algn="just" eaLnBrk="1" hangingPunct="1">
              <a:buFont typeface="Arial" pitchFamily="34" charset="0"/>
              <a:buChar char="•"/>
            </a:pPr>
            <a:r>
              <a:rPr lang="en-US" sz="2400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When the scatter of the errors is different, varying  depending on the value of one or more of the  independent variables, the error </a:t>
            </a:r>
            <a:r>
              <a:rPr lang="en-US" sz="2400" dirty="0" smtClean="0">
                <a:latin typeface="Constantia" pitchFamily="18" charset="0"/>
                <a:ea typeface="Constantia" pitchFamily="18" charset="0"/>
                <a:cs typeface="Constantia" pitchFamily="18" charset="0"/>
              </a:rPr>
              <a:t>terms are </a:t>
            </a:r>
            <a:r>
              <a:rPr lang="en-US" sz="2800" b="1" i="1" u="sng" dirty="0" err="1" smtClean="0">
                <a:latin typeface="Constantia" pitchFamily="18" charset="0"/>
                <a:ea typeface="Constantia" pitchFamily="18" charset="0"/>
                <a:cs typeface="Constantia" pitchFamily="18" charset="0"/>
              </a:rPr>
              <a:t>heteroscedastic</a:t>
            </a:r>
            <a:r>
              <a:rPr lang="en-US" sz="2400" b="1" u="sng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2400" dirty="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52600" y="609600"/>
            <a:ext cx="4379912" cy="696913"/>
          </a:xfrm>
        </p:spPr>
        <p:txBody>
          <a:bodyPr tIns="13335" rtlCol="0">
            <a:normAutofit fontScale="90000"/>
          </a:bodyPr>
          <a:lstStyle/>
          <a:p>
            <a:pPr marL="12700">
              <a:spcBef>
                <a:spcPts val="105"/>
              </a:spcBef>
              <a:defRPr/>
            </a:pPr>
            <a:r>
              <a:rPr lang="en-US" b="1" dirty="0" err="1"/>
              <a:t>Heteroscedasticity</a:t>
            </a:r>
            <a:endParaRPr sz="4400" dirty="0">
              <a:latin typeface="Gabriola"/>
              <a:cs typeface="Gabriol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989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object 2"/>
          <p:cNvSpPr>
            <a:spLocks noChangeArrowheads="1"/>
          </p:cNvSpPr>
          <p:nvPr/>
        </p:nvSpPr>
        <p:spPr bwMode="auto">
          <a:xfrm>
            <a:off x="-1588" y="0"/>
            <a:ext cx="9145588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274888" y="1223963"/>
            <a:ext cx="4487862" cy="635000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25400" eaLnBrk="1" fontAlgn="auto" hangingPunct="1">
              <a:spcBef>
                <a:spcPts val="95"/>
              </a:spcBef>
              <a:spcAft>
                <a:spcPts val="0"/>
              </a:spcAft>
              <a:tabLst>
                <a:tab pos="677545" algn="l"/>
                <a:tab pos="1212850" algn="l"/>
                <a:tab pos="1915160" algn="l"/>
                <a:tab pos="2450465" algn="l"/>
                <a:tab pos="3583940" algn="l"/>
              </a:tabLst>
              <a:defRPr/>
            </a:pPr>
            <a:r>
              <a:rPr sz="4000" dirty="0">
                <a:latin typeface="Constantia"/>
                <a:cs typeface="Constantia"/>
              </a:rPr>
              <a:t>Y</a:t>
            </a:r>
            <a:r>
              <a:rPr sz="3975" baseline="-20964" dirty="0">
                <a:latin typeface="Constantia"/>
                <a:cs typeface="Constantia"/>
              </a:rPr>
              <a:t>i	</a:t>
            </a:r>
            <a:r>
              <a:rPr sz="4000" spc="-5" dirty="0">
                <a:latin typeface="Constantia"/>
                <a:cs typeface="Constantia"/>
              </a:rPr>
              <a:t>=	</a:t>
            </a:r>
            <a:r>
              <a:rPr sz="4000" dirty="0">
                <a:latin typeface="Symbol"/>
                <a:cs typeface="Symbol"/>
              </a:rPr>
              <a:t></a:t>
            </a:r>
            <a:r>
              <a:rPr sz="3975" baseline="-20964" dirty="0">
                <a:latin typeface="Symbol"/>
                <a:cs typeface="Symbol"/>
              </a:rPr>
              <a:t></a:t>
            </a:r>
            <a:r>
              <a:rPr sz="3975" baseline="-20964" dirty="0">
                <a:latin typeface="Times New Roman"/>
                <a:cs typeface="Times New Roman"/>
              </a:rPr>
              <a:t>	</a:t>
            </a:r>
            <a:r>
              <a:rPr sz="4000" spc="-5" dirty="0">
                <a:latin typeface="Constantia"/>
                <a:cs typeface="Constantia"/>
              </a:rPr>
              <a:t>+	</a:t>
            </a:r>
            <a:r>
              <a:rPr sz="4000" dirty="0">
                <a:latin typeface="Symbol"/>
                <a:cs typeface="Symbol"/>
              </a:rPr>
              <a:t></a:t>
            </a:r>
            <a:r>
              <a:rPr sz="3975" baseline="-20964" dirty="0">
                <a:latin typeface="Symbol"/>
                <a:cs typeface="Symbol"/>
              </a:rPr>
              <a:t></a:t>
            </a:r>
            <a:r>
              <a:rPr sz="4000" dirty="0">
                <a:latin typeface="Constantia"/>
                <a:cs typeface="Constantia"/>
              </a:rPr>
              <a:t>X</a:t>
            </a:r>
            <a:r>
              <a:rPr sz="3975" baseline="-20964" dirty="0">
                <a:latin typeface="Constantia"/>
                <a:cs typeface="Constantia"/>
              </a:rPr>
              <a:t>i	</a:t>
            </a:r>
            <a:r>
              <a:rPr sz="4000" spc="-5" dirty="0">
                <a:latin typeface="Constantia"/>
                <a:cs typeface="Constantia"/>
              </a:rPr>
              <a:t>+</a:t>
            </a:r>
            <a:r>
              <a:rPr sz="4000" spc="-75" dirty="0">
                <a:latin typeface="Constantia"/>
                <a:cs typeface="Constantia"/>
              </a:rPr>
              <a:t> </a:t>
            </a:r>
            <a:r>
              <a:rPr sz="4000" spc="-20" dirty="0">
                <a:latin typeface="Constantia"/>
                <a:cs typeface="Constantia"/>
              </a:rPr>
              <a:t>U</a:t>
            </a:r>
            <a:r>
              <a:rPr sz="3975" spc="-30" baseline="-20964" dirty="0">
                <a:latin typeface="Constantia"/>
                <a:cs typeface="Constantia"/>
              </a:rPr>
              <a:t>i</a:t>
            </a:r>
            <a:endParaRPr sz="3975" baseline="-20964">
              <a:latin typeface="Constantia"/>
              <a:cs typeface="Constant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49500" y="206375"/>
            <a:ext cx="4697413" cy="757238"/>
          </a:xfrm>
        </p:spPr>
        <p:txBody>
          <a:bodyPr tIns="12700" rtlCol="0">
            <a:normAutofit fontScale="90000"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z="4800" b="0" spc="-15" dirty="0">
                <a:solidFill>
                  <a:srgbClr val="FF0000"/>
                </a:solidFill>
                <a:latin typeface="Constantia"/>
                <a:cs typeface="Constantia"/>
              </a:rPr>
              <a:t>Regression</a:t>
            </a:r>
            <a:r>
              <a:rPr sz="4800" b="0" spc="-135" dirty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sz="4800" b="0" spc="-20" dirty="0">
                <a:solidFill>
                  <a:srgbClr val="FF0000"/>
                </a:solidFill>
                <a:latin typeface="Constantia"/>
                <a:cs typeface="Constantia"/>
              </a:rPr>
              <a:t>Model</a:t>
            </a:r>
            <a:endParaRPr sz="48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2188" y="3065463"/>
            <a:ext cx="1846262" cy="30003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pc="-10" dirty="0">
                <a:latin typeface="Constantia"/>
                <a:cs typeface="Constantia"/>
              </a:rPr>
              <a:t>Homoscedasticity:</a:t>
            </a:r>
            <a:endParaRPr>
              <a:latin typeface="Constantia"/>
              <a:cs typeface="Constantia"/>
            </a:endParaRPr>
          </a:p>
        </p:txBody>
      </p:sp>
      <p:sp>
        <p:nvSpPr>
          <p:cNvPr id="4102" name="object 6"/>
          <p:cNvSpPr>
            <a:spLocks/>
          </p:cNvSpPr>
          <p:nvPr/>
        </p:nvSpPr>
        <p:spPr bwMode="auto">
          <a:xfrm>
            <a:off x="0" y="4724400"/>
            <a:ext cx="9018588" cy="0"/>
          </a:xfrm>
          <a:custGeom>
            <a:avLst/>
            <a:gdLst>
              <a:gd name="T0" fmla="*/ 0 w 9017635"/>
              <a:gd name="T1" fmla="*/ 9017508 w 901763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9017635">
                <a:moveTo>
                  <a:pt x="0" y="0"/>
                </a:moveTo>
                <a:lnTo>
                  <a:pt x="9017508" y="0"/>
                </a:lnTo>
              </a:path>
            </a:pathLst>
          </a:custGeom>
          <a:noFill/>
          <a:ln w="50292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3" name="object 7"/>
          <p:cNvSpPr>
            <a:spLocks/>
          </p:cNvSpPr>
          <p:nvPr/>
        </p:nvSpPr>
        <p:spPr bwMode="auto">
          <a:xfrm>
            <a:off x="26988" y="2286000"/>
            <a:ext cx="9015412" cy="0"/>
          </a:xfrm>
          <a:custGeom>
            <a:avLst/>
            <a:gdLst>
              <a:gd name="T0" fmla="*/ 0 w 9016365"/>
              <a:gd name="T1" fmla="*/ 9015984 w 901636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9016365">
                <a:moveTo>
                  <a:pt x="0" y="0"/>
                </a:moveTo>
                <a:lnTo>
                  <a:pt x="9015984" y="0"/>
                </a:lnTo>
              </a:path>
            </a:pathLst>
          </a:custGeom>
          <a:noFill/>
          <a:ln w="50292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object 8"/>
          <p:cNvSpPr txBox="1"/>
          <p:nvPr/>
        </p:nvSpPr>
        <p:spPr>
          <a:xfrm>
            <a:off x="992188" y="5199063"/>
            <a:ext cx="1908175" cy="30003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pc="-10" dirty="0">
                <a:latin typeface="Constantia"/>
                <a:cs typeface="Constantia"/>
              </a:rPr>
              <a:t>Heteroscedasticity:</a:t>
            </a:r>
            <a:endParaRPr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30775" y="2687638"/>
            <a:ext cx="3011488" cy="1706562"/>
          </a:xfrm>
          <a:prstGeom prst="rect">
            <a:avLst/>
          </a:prstGeom>
        </p:spPr>
        <p:txBody>
          <a:bodyPr lIns="0" tIns="304165" rIns="0" bIns="0">
            <a:spAutoFit/>
          </a:bodyPr>
          <a:lstStyle/>
          <a:p>
            <a:pPr marL="38100" eaLnBrk="1" fontAlgn="auto" hangingPunct="1">
              <a:spcBef>
                <a:spcPts val="2395"/>
              </a:spcBef>
              <a:spcAft>
                <a:spcPts val="0"/>
              </a:spcAft>
              <a:defRPr/>
            </a:pPr>
            <a:r>
              <a:rPr sz="3600" spc="-40" dirty="0">
                <a:latin typeface="Constantia"/>
                <a:cs typeface="Constantia"/>
              </a:rPr>
              <a:t>Var(U</a:t>
            </a:r>
            <a:r>
              <a:rPr sz="3600" spc="-60" baseline="-20833" dirty="0">
                <a:latin typeface="Constantia"/>
                <a:cs typeface="Constantia"/>
              </a:rPr>
              <a:t>i</a:t>
            </a:r>
            <a:r>
              <a:rPr sz="3600" spc="-40" dirty="0">
                <a:latin typeface="Constantia"/>
                <a:cs typeface="Constantia"/>
              </a:rPr>
              <a:t>) </a:t>
            </a:r>
            <a:r>
              <a:rPr sz="3600" dirty="0">
                <a:latin typeface="Constantia"/>
                <a:cs typeface="Constantia"/>
              </a:rPr>
              <a:t>= </a:t>
            </a:r>
            <a:r>
              <a:rPr sz="3600" dirty="0">
                <a:latin typeface="Symbol"/>
                <a:cs typeface="Symbol"/>
              </a:rPr>
              <a:t></a:t>
            </a:r>
            <a:r>
              <a:rPr sz="3600" spc="-430" dirty="0">
                <a:latin typeface="Times New Roman"/>
                <a:cs typeface="Times New Roman"/>
              </a:rPr>
              <a:t> </a:t>
            </a:r>
            <a:r>
              <a:rPr sz="3600" baseline="25462" dirty="0">
                <a:latin typeface="Constantia"/>
                <a:cs typeface="Constantia"/>
              </a:rPr>
              <a:t>2</a:t>
            </a:r>
            <a:endParaRPr sz="3600" baseline="25462">
              <a:latin typeface="Constantia"/>
              <a:cs typeface="Constantia"/>
            </a:endParaRPr>
          </a:p>
          <a:p>
            <a:pPr marL="191135" eaLnBrk="1" fontAlgn="auto" hangingPunct="1">
              <a:spcBef>
                <a:spcPts val="2290"/>
              </a:spcBef>
              <a:spcAft>
                <a:spcPts val="0"/>
              </a:spcAft>
              <a:defRPr/>
            </a:pPr>
            <a:r>
              <a:rPr sz="3600" spc="-5" dirty="0">
                <a:latin typeface="Constantia"/>
                <a:cs typeface="Constantia"/>
              </a:rPr>
              <a:t>Or </a:t>
            </a:r>
            <a:r>
              <a:rPr sz="3600" spc="-10" dirty="0">
                <a:latin typeface="Constantia"/>
                <a:cs typeface="Constantia"/>
              </a:rPr>
              <a:t>E(U</a:t>
            </a:r>
            <a:r>
              <a:rPr sz="3600" spc="-15" baseline="-20833" dirty="0">
                <a:latin typeface="Constantia"/>
                <a:cs typeface="Constantia"/>
              </a:rPr>
              <a:t>i</a:t>
            </a:r>
            <a:r>
              <a:rPr sz="3600" spc="-15" baseline="25462" dirty="0">
                <a:latin typeface="Constantia"/>
                <a:cs typeface="Constantia"/>
              </a:rPr>
              <a:t>2</a:t>
            </a:r>
            <a:r>
              <a:rPr sz="3600" spc="-10" dirty="0">
                <a:latin typeface="Constantia"/>
                <a:cs typeface="Constantia"/>
              </a:rPr>
              <a:t>) </a:t>
            </a:r>
            <a:r>
              <a:rPr sz="3600" dirty="0">
                <a:latin typeface="Constantia"/>
                <a:cs typeface="Constantia"/>
              </a:rPr>
              <a:t>= </a:t>
            </a:r>
            <a:r>
              <a:rPr sz="3600" dirty="0">
                <a:latin typeface="Symbol"/>
                <a:cs typeface="Symbol"/>
              </a:rPr>
              <a:t></a:t>
            </a:r>
            <a:r>
              <a:rPr sz="3600" spc="-600" dirty="0">
                <a:latin typeface="Times New Roman"/>
                <a:cs typeface="Times New Roman"/>
              </a:rPr>
              <a:t> </a:t>
            </a:r>
            <a:r>
              <a:rPr sz="3600" baseline="25462" dirty="0">
                <a:latin typeface="Constantia"/>
                <a:cs typeface="Constantia"/>
              </a:rPr>
              <a:t>2</a:t>
            </a:r>
            <a:endParaRPr sz="3600" baseline="25462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3175" y="4900613"/>
            <a:ext cx="3097213" cy="1908175"/>
          </a:xfrm>
          <a:prstGeom prst="rect">
            <a:avLst/>
          </a:prstGeom>
        </p:spPr>
        <p:txBody>
          <a:bodyPr lIns="0" tIns="226695" rIns="0" bIns="0">
            <a:spAutoFit/>
          </a:bodyPr>
          <a:lstStyle/>
          <a:p>
            <a:pPr marL="38100" eaLnBrk="1" fontAlgn="auto" hangingPunct="1">
              <a:spcBef>
                <a:spcPts val="1785"/>
              </a:spcBef>
              <a:spcAft>
                <a:spcPts val="0"/>
              </a:spcAft>
              <a:defRPr/>
            </a:pPr>
            <a:r>
              <a:rPr sz="3600" spc="-40" dirty="0">
                <a:latin typeface="Constantia"/>
                <a:cs typeface="Constantia"/>
              </a:rPr>
              <a:t>Var(U</a:t>
            </a:r>
            <a:r>
              <a:rPr sz="3600" spc="-60" baseline="-20833" dirty="0">
                <a:latin typeface="Constantia"/>
                <a:cs typeface="Constantia"/>
              </a:rPr>
              <a:t>i</a:t>
            </a:r>
            <a:r>
              <a:rPr sz="3600" spc="-40" dirty="0">
                <a:latin typeface="Constantia"/>
                <a:cs typeface="Constantia"/>
              </a:rPr>
              <a:t>) </a:t>
            </a:r>
            <a:r>
              <a:rPr sz="3600" dirty="0">
                <a:latin typeface="Constantia"/>
                <a:cs typeface="Constantia"/>
              </a:rPr>
              <a:t>= </a:t>
            </a:r>
            <a:r>
              <a:rPr sz="3600" dirty="0">
                <a:latin typeface="Symbol"/>
                <a:cs typeface="Symbol"/>
              </a:rPr>
              <a:t></a:t>
            </a:r>
            <a:r>
              <a:rPr sz="3600" baseline="-20833" dirty="0">
                <a:latin typeface="Constantia"/>
                <a:cs typeface="Constantia"/>
              </a:rPr>
              <a:t>i</a:t>
            </a:r>
            <a:r>
              <a:rPr sz="3600" spc="-187" baseline="-20833" dirty="0">
                <a:latin typeface="Constantia"/>
                <a:cs typeface="Constantia"/>
              </a:rPr>
              <a:t> </a:t>
            </a:r>
            <a:r>
              <a:rPr sz="3600" baseline="25462" dirty="0">
                <a:latin typeface="Constantia"/>
                <a:cs typeface="Constantia"/>
              </a:rPr>
              <a:t>2</a:t>
            </a:r>
            <a:endParaRPr sz="3600" baseline="25462">
              <a:latin typeface="Constantia"/>
              <a:cs typeface="Constantia"/>
            </a:endParaRPr>
          </a:p>
          <a:p>
            <a:pPr marL="191135" eaLnBrk="1" fontAlgn="auto" hangingPunct="1">
              <a:spcBef>
                <a:spcPts val="1689"/>
              </a:spcBef>
              <a:spcAft>
                <a:spcPts val="0"/>
              </a:spcAft>
              <a:defRPr/>
            </a:pPr>
            <a:r>
              <a:rPr sz="3600" spc="-5" dirty="0">
                <a:latin typeface="Constantia"/>
                <a:cs typeface="Constantia"/>
              </a:rPr>
              <a:t>Or </a:t>
            </a:r>
            <a:r>
              <a:rPr sz="3600" spc="-10" dirty="0">
                <a:latin typeface="Constantia"/>
                <a:cs typeface="Constantia"/>
              </a:rPr>
              <a:t>E(U</a:t>
            </a:r>
            <a:r>
              <a:rPr sz="3600" spc="-15" baseline="-20833" dirty="0">
                <a:latin typeface="Constantia"/>
                <a:cs typeface="Constantia"/>
              </a:rPr>
              <a:t>i</a:t>
            </a:r>
            <a:r>
              <a:rPr sz="3600" spc="-15" baseline="25462" dirty="0">
                <a:latin typeface="Constantia"/>
                <a:cs typeface="Constantia"/>
              </a:rPr>
              <a:t>2</a:t>
            </a:r>
            <a:r>
              <a:rPr sz="3600" spc="-10" dirty="0">
                <a:latin typeface="Constantia"/>
                <a:cs typeface="Constantia"/>
              </a:rPr>
              <a:t>) </a:t>
            </a:r>
            <a:r>
              <a:rPr sz="3600" dirty="0">
                <a:latin typeface="Constantia"/>
                <a:cs typeface="Constantia"/>
              </a:rPr>
              <a:t>= </a:t>
            </a:r>
            <a:r>
              <a:rPr sz="3600" dirty="0">
                <a:latin typeface="Symbol"/>
                <a:cs typeface="Symbol"/>
              </a:rPr>
              <a:t></a:t>
            </a:r>
            <a:r>
              <a:rPr sz="3600" baseline="-20833" dirty="0">
                <a:latin typeface="Constantia"/>
                <a:cs typeface="Constantia"/>
              </a:rPr>
              <a:t>i</a:t>
            </a:r>
            <a:r>
              <a:rPr sz="3600" spc="-450" baseline="-20833" dirty="0">
                <a:latin typeface="Constantia"/>
                <a:cs typeface="Constantia"/>
              </a:rPr>
              <a:t> </a:t>
            </a:r>
            <a:r>
              <a:rPr sz="3600" baseline="25462" dirty="0">
                <a:latin typeface="Constantia"/>
                <a:cs typeface="Constantia"/>
              </a:rPr>
              <a:t>2</a:t>
            </a:r>
            <a:endParaRPr sz="3600" baseline="25462">
              <a:latin typeface="Constantia"/>
              <a:cs typeface="Constantia"/>
            </a:endParaRPr>
          </a:p>
          <a:p>
            <a:pPr marL="2019935" eaLnBrk="1" fontAlgn="auto" hangingPunct="1">
              <a:spcBef>
                <a:spcPts val="645"/>
              </a:spcBef>
              <a:spcAft>
                <a:spcPts val="0"/>
              </a:spcAft>
              <a:defRPr/>
            </a:pPr>
            <a:r>
              <a:rPr dirty="0">
                <a:latin typeface="Constantia"/>
                <a:cs typeface="Constantia"/>
              </a:rPr>
              <a:t>i =1,2,…</a:t>
            </a:r>
            <a:r>
              <a:rPr spc="-55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N</a:t>
            </a:r>
            <a:endParaRPr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395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Elasticity -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 discussed Linear Regression</a:t>
            </a:r>
          </a:p>
          <a:p>
            <a:pPr marL="0" indent="0">
              <a:buNone/>
            </a:pPr>
            <a:r>
              <a:rPr lang="en-US" dirty="0"/>
              <a:t>y = B * x + </a:t>
            </a:r>
            <a:r>
              <a:rPr lang="en-US" dirty="0" smtClean="0"/>
              <a:t>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Multiple </a:t>
            </a:r>
            <a:r>
              <a:rPr lang="en-US" dirty="0" smtClean="0"/>
              <a:t>regression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4231544"/>
            <a:ext cx="4427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y = B_1 * x_1 + B_2 * x_2 + … + B_n * x_n +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1350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object 2"/>
          <p:cNvSpPr>
            <a:spLocks noChangeArrowheads="1"/>
          </p:cNvSpPr>
          <p:nvPr/>
        </p:nvSpPr>
        <p:spPr bwMode="auto">
          <a:xfrm>
            <a:off x="-1588" y="0"/>
            <a:ext cx="9145588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28600" y="685800"/>
            <a:ext cx="8382000" cy="4687822"/>
          </a:xfrm>
          <a:prstGeom prst="rect">
            <a:avLst/>
          </a:prstGeom>
        </p:spPr>
        <p:txBody>
          <a:bodyPr wrap="square" lIns="0" tIns="12065" rIns="0" bIns="0">
            <a:spAutoFit/>
          </a:bodyPr>
          <a:lstStyle>
            <a:lvl1pPr marL="2390775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90563" indent="-246063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HETEROSCEDASTICITY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741363" indent="-279400" algn="just" eaLnBrk="1" hangingPunct="1">
              <a:buClr>
                <a:srgbClr val="0AD0D9"/>
              </a:buClr>
              <a:buSzPct val="92000"/>
              <a:buFont typeface="Wingdings" pitchFamily="2" charset="2"/>
              <a:buChar char=""/>
            </a:pP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One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of the assumptions of the classical linear  regression (CLRM) is that the variance of </a:t>
            </a:r>
            <a:r>
              <a:rPr lang="en-US" sz="2800" i="1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800" i="1" baseline="-210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the  error term, is constant, or homoscedastic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1363" indent="-279400" eaLnBrk="1" hangingPunct="1">
              <a:buClr>
                <a:srgbClr val="0AD0D9"/>
              </a:buClr>
              <a:buSzPct val="92000"/>
              <a:buFont typeface="Wingdings" pitchFamily="2" charset="2"/>
              <a:buChar char=""/>
            </a:pPr>
            <a:endParaRPr lang="en-US" sz="3000" dirty="0">
              <a:latin typeface="Times New Roman" pitchFamily="18" charset="0"/>
              <a:cs typeface="Times New Roman" pitchFamily="18" charset="0"/>
            </a:endParaRPr>
          </a:p>
          <a:p>
            <a:pPr marL="798513" indent="-336550" eaLnBrk="1" hangingPunct="1">
              <a:spcBef>
                <a:spcPts val="725"/>
              </a:spcBef>
              <a:buClr>
                <a:srgbClr val="0AD0D9"/>
              </a:buClr>
              <a:buSzPct val="92000"/>
              <a:buFont typeface="Wingdings" pitchFamily="2" charset="2"/>
              <a:buChar char=""/>
            </a:pPr>
            <a:r>
              <a:rPr lang="en-US" sz="3000" dirty="0">
                <a:latin typeface="Times New Roman" pitchFamily="18" charset="0"/>
                <a:cs typeface="Times New Roman" pitchFamily="18" charset="0"/>
              </a:rPr>
              <a:t>Reasons </a:t>
            </a:r>
            <a:r>
              <a:rPr lang="en-US" sz="3000" dirty="0" smtClean="0">
                <a:latin typeface="Times New Roman" pitchFamily="18" charset="0"/>
                <a:cs typeface="Times New Roman" pitchFamily="18" charset="0"/>
              </a:rPr>
              <a:t>for ~:</a:t>
            </a:r>
            <a:endParaRPr lang="en-US" sz="3000" dirty="0">
              <a:latin typeface="Times New Roman" pitchFamily="18" charset="0"/>
              <a:cs typeface="Times New Roman" pitchFamily="18" charset="0"/>
            </a:endParaRPr>
          </a:p>
          <a:p>
            <a:pPr lvl="2">
              <a:spcBef>
                <a:spcPts val="638"/>
              </a:spcBef>
              <a:buClr>
                <a:srgbClr val="0E6EC5"/>
              </a:buClr>
              <a:buSzPct val="85000"/>
              <a:buFont typeface="Wingdings" pitchFamily="2" charset="2"/>
              <a:buChar char="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presence of outliers in the data</a:t>
            </a:r>
          </a:p>
          <a:p>
            <a:pPr lvl="2">
              <a:spcBef>
                <a:spcPts val="625"/>
              </a:spcBef>
              <a:buClr>
                <a:srgbClr val="0E6EC5"/>
              </a:buClr>
              <a:buSzPct val="85000"/>
              <a:buFont typeface="Wingdings" pitchFamily="2" charset="2"/>
              <a:buChar char="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Incorrect functional form of the regression model</a:t>
            </a:r>
          </a:p>
          <a:p>
            <a:pPr lvl="2">
              <a:spcBef>
                <a:spcPts val="625"/>
              </a:spcBef>
              <a:buClr>
                <a:srgbClr val="0E6EC5"/>
              </a:buClr>
              <a:buSzPct val="85000"/>
              <a:buFont typeface="Wingdings" pitchFamily="2" charset="2"/>
              <a:buChar char="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Incorrect transformation of data</a:t>
            </a:r>
          </a:p>
          <a:p>
            <a:pPr lvl="2">
              <a:spcBef>
                <a:spcPts val="625"/>
              </a:spcBef>
              <a:buClr>
                <a:srgbClr val="0E6EC5"/>
              </a:buClr>
              <a:buSzPct val="85000"/>
              <a:buFont typeface="Wingdings" pitchFamily="2" charset="2"/>
              <a:buChar char="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Mixing observations with different measures of scale  (such as mixing high-income households with low-  income households)</a:t>
            </a:r>
          </a:p>
        </p:txBody>
      </p:sp>
    </p:spTree>
    <p:extLst>
      <p:ext uri="{BB962C8B-B14F-4D97-AF65-F5344CB8AC3E}">
        <p14:creationId xmlns:p14="http://schemas.microsoft.com/office/powerpoint/2010/main" xmlns="" val="22396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object 2"/>
          <p:cNvSpPr>
            <a:spLocks noChangeArrowheads="1"/>
          </p:cNvSpPr>
          <p:nvPr/>
        </p:nvSpPr>
        <p:spPr bwMode="auto">
          <a:xfrm>
            <a:off x="-1588" y="0"/>
            <a:ext cx="9145588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384175" y="1833563"/>
            <a:ext cx="8455025" cy="3367087"/>
          </a:xfrm>
          <a:prstGeom prst="rect">
            <a:avLst/>
          </a:prstGeom>
        </p:spPr>
        <p:txBody>
          <a:bodyPr lIns="0" tIns="10795" rIns="0" bIns="0">
            <a:spAutoFit/>
          </a:bodyPr>
          <a:lstStyle>
            <a:lvl1pPr marL="355600" indent="-3429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88"/>
              </a:spcBef>
            </a:pPr>
            <a:r>
              <a:rPr lang="en-US" sz="3600">
                <a:latin typeface="Constantia" pitchFamily="18" charset="0"/>
                <a:ea typeface="Constantia" pitchFamily="18" charset="0"/>
                <a:cs typeface="Constantia" pitchFamily="18" charset="0"/>
              </a:rPr>
              <a:t>Heteroscedasticity </a:t>
            </a:r>
            <a:r>
              <a:rPr lang="en-US" sz="3200">
                <a:latin typeface="Constantia" pitchFamily="18" charset="0"/>
                <a:ea typeface="Constantia" pitchFamily="18" charset="0"/>
                <a:cs typeface="Constantia" pitchFamily="18" charset="0"/>
              </a:rPr>
              <a:t>is a systematic pattern in  the errors where the variances of the errors are  not constant.</a:t>
            </a:r>
          </a:p>
          <a:p>
            <a:pPr eaLnBrk="1" hangingPunct="1"/>
            <a:endParaRPr lang="en-US" sz="32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  <a:p>
            <a:pPr eaLnBrk="1" hangingPunct="1">
              <a:spcBef>
                <a:spcPts val="2700"/>
              </a:spcBef>
            </a:pPr>
            <a:r>
              <a:rPr lang="en-US" sz="3200">
                <a:latin typeface="Constantia" pitchFamily="18" charset="0"/>
                <a:ea typeface="Constantia" pitchFamily="18" charset="0"/>
                <a:cs typeface="Constantia" pitchFamily="18" charset="0"/>
              </a:rPr>
              <a:t>Heteroscedasticity occurs when the variance  of the error terms differ across observations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22663" y="631825"/>
            <a:ext cx="3119437" cy="514350"/>
          </a:xfrm>
        </p:spPr>
        <p:txBody>
          <a:bodyPr tIns="13335" rtlCol="0">
            <a:normAutofit fontScale="90000"/>
          </a:bodyPr>
          <a:lstStyle/>
          <a:p>
            <a:pPr marL="12700" eaLnBrk="1" fontAlgn="auto" hangingPunct="1">
              <a:spcBef>
                <a:spcPts val="105"/>
              </a:spcBef>
              <a:spcAft>
                <a:spcPts val="0"/>
              </a:spcAft>
              <a:defRPr/>
            </a:pPr>
            <a:r>
              <a:rPr sz="3200" b="0" spc="-5" dirty="0">
                <a:solidFill>
                  <a:srgbClr val="FF0000"/>
                </a:solidFill>
                <a:latin typeface="Gabriola"/>
                <a:cs typeface="Gabriola"/>
              </a:rPr>
              <a:t>HETEROSCEDASTICITY</a:t>
            </a:r>
            <a:endParaRPr sz="3200">
              <a:latin typeface="Gabriola"/>
              <a:cs typeface="Gabriol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388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bject 2"/>
          <p:cNvSpPr>
            <a:spLocks noChangeArrowheads="1"/>
          </p:cNvSpPr>
          <p:nvPr/>
        </p:nvSpPr>
        <p:spPr bwMode="auto">
          <a:xfrm>
            <a:off x="-1588" y="0"/>
            <a:ext cx="9145588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/>
        <p:txBody>
          <a:bodyPr tIns="12065">
            <a:normAutofit/>
          </a:bodyPr>
          <a:lstStyle/>
          <a:p>
            <a:pPr marL="377825" algn="just" eaLnBrk="1" hangingPunct="1">
              <a:spcBef>
                <a:spcPts val="100"/>
              </a:spcBef>
              <a:tabLst>
                <a:tab pos="1793875" algn="l"/>
                <a:tab pos="4275138" algn="l"/>
              </a:tabLst>
            </a:pPr>
            <a:r>
              <a:rPr lang="en-US" sz="2600" dirty="0" err="1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Heteroscedasticity</a:t>
            </a:r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implies that the variances (i.e. - the  dispersion around the expected mean of zero) of the  residuals are not constant, but that they are different  for different observations.</a:t>
            </a:r>
            <a:r>
              <a:rPr lang="en-US" sz="2600" dirty="0" smtClean="0">
                <a:latin typeface="Calibri" pitchFamily="34" charset="0"/>
                <a:cs typeface="Calibri" pitchFamily="34" charset="0"/>
              </a:rPr>
              <a:t>	</a:t>
            </a:r>
          </a:p>
          <a:p>
            <a:pPr marL="377825" algn="just" eaLnBrk="1" hangingPunct="1">
              <a:spcBef>
                <a:spcPts val="100"/>
              </a:spcBef>
              <a:tabLst>
                <a:tab pos="1793875" algn="l"/>
                <a:tab pos="4275138" algn="l"/>
              </a:tabLst>
            </a:pPr>
            <a:endParaRPr lang="en-US" sz="2600" dirty="0">
              <a:latin typeface="Calibri" pitchFamily="34" charset="0"/>
              <a:cs typeface="Calibri" pitchFamily="34" charset="0"/>
            </a:endParaRPr>
          </a:p>
          <a:p>
            <a:pPr marL="377825" algn="just" eaLnBrk="1" hangingPunct="1">
              <a:spcBef>
                <a:spcPts val="100"/>
              </a:spcBef>
              <a:tabLst>
                <a:tab pos="1793875" algn="l"/>
                <a:tab pos="4275138" algn="l"/>
              </a:tabLst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This causes a problem: if  the variances are unequal, then the relative reliability  of each observation (used in the regression analysis) is  unequal. </a:t>
            </a:r>
          </a:p>
          <a:p>
            <a:pPr marL="377825" algn="just" eaLnBrk="1" hangingPunct="1">
              <a:spcBef>
                <a:spcPts val="100"/>
              </a:spcBef>
              <a:tabLst>
                <a:tab pos="1793875" algn="l"/>
                <a:tab pos="4275138" algn="l"/>
              </a:tabLst>
            </a:pP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marL="377825" algn="just" eaLnBrk="1" hangingPunct="1">
              <a:spcBef>
                <a:spcPts val="100"/>
              </a:spcBef>
              <a:tabLst>
                <a:tab pos="1793875" algn="l"/>
                <a:tab pos="4275138" algn="l"/>
              </a:tabLst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The larger the variance, the lower should be  the importance (or weight) attached to that  observation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8000" y="533400"/>
            <a:ext cx="3429000" cy="574675"/>
          </a:xfrm>
        </p:spPr>
        <p:txBody>
          <a:bodyPr tIns="12700" rtlCol="0">
            <a:normAutofit fontScale="90000"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US" sz="3600" b="0" spc="-5" dirty="0" smtClean="0">
                <a:solidFill>
                  <a:srgbClr val="FF0000"/>
                </a:solidFill>
                <a:latin typeface="Constantia"/>
                <a:cs typeface="Constantia"/>
              </a:rPr>
              <a:t>Implications of ~</a:t>
            </a:r>
            <a:endParaRPr sz="3600" dirty="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493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object 2"/>
          <p:cNvSpPr>
            <a:spLocks noChangeArrowheads="1"/>
          </p:cNvSpPr>
          <p:nvPr/>
        </p:nvSpPr>
        <p:spPr bwMode="auto">
          <a:xfrm>
            <a:off x="-1588" y="0"/>
            <a:ext cx="9145588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228600" y="1115642"/>
            <a:ext cx="8991600" cy="5228291"/>
          </a:xfrm>
          <a:prstGeom prst="rect">
            <a:avLst/>
          </a:prstGeom>
        </p:spPr>
        <p:txBody>
          <a:bodyPr wrap="square" lIns="0" tIns="29845" rIns="0" bIns="0">
            <a:spAutoFit/>
          </a:bodyPr>
          <a:lstStyle>
            <a:lvl1pPr marL="12700" indent="76200">
              <a:tabLst>
                <a:tab pos="2620963" algn="l"/>
                <a:tab pos="3751263" algn="l"/>
                <a:tab pos="66738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2620963" algn="l"/>
                <a:tab pos="3751263" algn="l"/>
                <a:tab pos="66738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2620963" algn="l"/>
                <a:tab pos="3751263" algn="l"/>
                <a:tab pos="66738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2620963" algn="l"/>
                <a:tab pos="3751263" algn="l"/>
                <a:tab pos="66738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2620963" algn="l"/>
                <a:tab pos="3751263" algn="l"/>
                <a:tab pos="66738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620963" algn="l"/>
                <a:tab pos="3751263" algn="l"/>
                <a:tab pos="66738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620963" algn="l"/>
                <a:tab pos="3751263" algn="l"/>
                <a:tab pos="66738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620963" algn="l"/>
                <a:tab pos="3751263" algn="l"/>
                <a:tab pos="66738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620963" algn="l"/>
                <a:tab pos="3751263" algn="l"/>
                <a:tab pos="66738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469900" indent="-457200" eaLnBrk="1" hangingPunct="1">
              <a:lnSpc>
                <a:spcPct val="149000"/>
              </a:lnSpc>
              <a:spcBef>
                <a:spcPts val="238"/>
              </a:spcBef>
              <a:buFont typeface="Arial" pitchFamily="34" charset="0"/>
              <a:buChar char="•"/>
            </a:pPr>
            <a:r>
              <a:rPr lang="en-US" sz="2800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S</a:t>
            </a:r>
            <a:r>
              <a:rPr lang="en-US" sz="2400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uppose 100 students enroll in a typing class—some of which  have typing experience and some of which do not.	</a:t>
            </a:r>
            <a:endParaRPr lang="en-US" sz="2400" dirty="0" smtClean="0">
              <a:latin typeface="Constantia" pitchFamily="18" charset="0"/>
              <a:ea typeface="Constantia" pitchFamily="18" charset="0"/>
              <a:cs typeface="Constantia" pitchFamily="18" charset="0"/>
            </a:endParaRPr>
          </a:p>
          <a:p>
            <a:pPr indent="0" eaLnBrk="1" hangingPunct="1">
              <a:lnSpc>
                <a:spcPct val="149000"/>
              </a:lnSpc>
              <a:spcBef>
                <a:spcPts val="238"/>
              </a:spcBef>
            </a:pPr>
            <a:endParaRPr lang="en-US" sz="2400" dirty="0" smtClean="0">
              <a:latin typeface="Constantia" pitchFamily="18" charset="0"/>
              <a:ea typeface="Constantia" pitchFamily="18" charset="0"/>
              <a:cs typeface="Constantia" pitchFamily="18" charset="0"/>
            </a:endParaRPr>
          </a:p>
          <a:p>
            <a:pPr marL="355600" indent="-342900" eaLnBrk="1" hangingPunct="1">
              <a:lnSpc>
                <a:spcPct val="149000"/>
              </a:lnSpc>
              <a:spcBef>
                <a:spcPts val="238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Constantia" pitchFamily="18" charset="0"/>
                <a:ea typeface="Constantia" pitchFamily="18" charset="0"/>
                <a:cs typeface="Constantia" pitchFamily="18" charset="0"/>
              </a:rPr>
              <a:t>After </a:t>
            </a:r>
            <a:r>
              <a:rPr lang="en-US" sz="2400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the  first class there would be a great deal of </a:t>
            </a:r>
            <a:r>
              <a:rPr lang="en-US" sz="2400" dirty="0" smtClean="0">
                <a:latin typeface="Constantia" pitchFamily="18" charset="0"/>
                <a:ea typeface="Constantia" pitchFamily="18" charset="0"/>
                <a:cs typeface="Constantia" pitchFamily="18" charset="0"/>
              </a:rPr>
              <a:t>dispersion </a:t>
            </a:r>
            <a:r>
              <a:rPr lang="en-US" sz="2400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in the  number of typing mistakes</a:t>
            </a:r>
            <a:r>
              <a:rPr lang="en-US" sz="2400" dirty="0" smtClean="0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</a:p>
          <a:p>
            <a:pPr indent="0" eaLnBrk="1" hangingPunct="1">
              <a:lnSpc>
                <a:spcPct val="149000"/>
              </a:lnSpc>
              <a:spcBef>
                <a:spcPts val="238"/>
              </a:spcBef>
            </a:pPr>
            <a:r>
              <a:rPr lang="en-US" sz="2400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	</a:t>
            </a:r>
            <a:endParaRPr lang="en-US" sz="2400" dirty="0" smtClean="0">
              <a:latin typeface="Constantia" pitchFamily="18" charset="0"/>
              <a:ea typeface="Constantia" pitchFamily="18" charset="0"/>
              <a:cs typeface="Constantia" pitchFamily="18" charset="0"/>
            </a:endParaRPr>
          </a:p>
          <a:p>
            <a:pPr marL="355600" indent="-342900" eaLnBrk="1" hangingPunct="1">
              <a:lnSpc>
                <a:spcPct val="149000"/>
              </a:lnSpc>
              <a:spcBef>
                <a:spcPts val="238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Constantia" pitchFamily="18" charset="0"/>
                <a:ea typeface="Constantia" pitchFamily="18" charset="0"/>
                <a:cs typeface="Constantia" pitchFamily="18" charset="0"/>
              </a:rPr>
              <a:t>After </a:t>
            </a:r>
            <a:r>
              <a:rPr lang="en-US" sz="2400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the final class the dispersion  would be smaller </a:t>
            </a:r>
            <a:r>
              <a:rPr lang="en-US" sz="2400" dirty="0" smtClean="0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</a:p>
          <a:p>
            <a:pPr indent="0" eaLnBrk="1" hangingPunct="1">
              <a:lnSpc>
                <a:spcPct val="149000"/>
              </a:lnSpc>
              <a:spcBef>
                <a:spcPts val="238"/>
              </a:spcBef>
            </a:pPr>
            <a:r>
              <a:rPr lang="en-US" sz="2400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	</a:t>
            </a:r>
            <a:endParaRPr lang="en-US" sz="2400" dirty="0" smtClean="0">
              <a:latin typeface="Constantia" pitchFamily="18" charset="0"/>
              <a:ea typeface="Constantia" pitchFamily="18" charset="0"/>
              <a:cs typeface="Constantia" pitchFamily="18" charset="0"/>
            </a:endParaRPr>
          </a:p>
          <a:p>
            <a:pPr marL="355600" indent="-342900" eaLnBrk="1" hangingPunct="1">
              <a:lnSpc>
                <a:spcPct val="149000"/>
              </a:lnSpc>
              <a:spcBef>
                <a:spcPts val="238"/>
              </a:spcBef>
              <a:buFont typeface="Arial" pitchFamily="34" charset="0"/>
              <a:buChar char="•"/>
            </a:pPr>
            <a:r>
              <a:rPr lang="en-US" sz="2400" b="1" u="sng" dirty="0" smtClean="0">
                <a:latin typeface="Constantia" pitchFamily="18" charset="0"/>
                <a:ea typeface="Constantia" pitchFamily="18" charset="0"/>
                <a:cs typeface="Constantia" pitchFamily="18" charset="0"/>
              </a:rPr>
              <a:t>The </a:t>
            </a:r>
            <a:r>
              <a:rPr lang="en-US" sz="2400" b="1" u="sng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error variance is non constant</a:t>
            </a:r>
            <a:r>
              <a:rPr lang="en-US" sz="2400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—it  falls as time increases..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8000" y="457200"/>
            <a:ext cx="1974850" cy="514350"/>
          </a:xfrm>
        </p:spPr>
        <p:txBody>
          <a:bodyPr tIns="13335" rtlCol="0">
            <a:normAutofit fontScale="90000"/>
          </a:bodyPr>
          <a:lstStyle/>
          <a:p>
            <a:pPr marL="12700" eaLnBrk="1" fontAlgn="auto" hangingPunct="1">
              <a:spcBef>
                <a:spcPts val="105"/>
              </a:spcBef>
              <a:spcAft>
                <a:spcPts val="0"/>
              </a:spcAft>
              <a:defRPr/>
            </a:pPr>
            <a:r>
              <a:rPr sz="3200" b="0" spc="-5" dirty="0">
                <a:latin typeface="Gabriola"/>
                <a:cs typeface="Gabriola"/>
              </a:rPr>
              <a:t>EXAMPLE</a:t>
            </a:r>
            <a:endParaRPr sz="3200" dirty="0">
              <a:latin typeface="Gabriola"/>
              <a:cs typeface="Gabriol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337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object 2"/>
          <p:cNvSpPr>
            <a:spLocks noChangeArrowheads="1"/>
          </p:cNvSpPr>
          <p:nvPr/>
        </p:nvSpPr>
        <p:spPr bwMode="auto">
          <a:xfrm>
            <a:off x="-1588" y="0"/>
            <a:ext cx="9145588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7354888" y="5795963"/>
            <a:ext cx="461962" cy="573087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381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z="3600" spc="-5" dirty="0">
                <a:latin typeface="Constantia"/>
                <a:cs typeface="Constantia"/>
              </a:rPr>
              <a:t>X</a:t>
            </a:r>
            <a:r>
              <a:rPr sz="3600" spc="-7" baseline="-20833" dirty="0">
                <a:latin typeface="Constantia"/>
                <a:cs typeface="Constantia"/>
              </a:rPr>
              <a:t>i</a:t>
            </a:r>
            <a:endParaRPr sz="3600" baseline="-20833">
              <a:latin typeface="Constantia"/>
              <a:cs typeface="Constantia"/>
            </a:endParaRPr>
          </a:p>
        </p:txBody>
      </p:sp>
      <p:sp>
        <p:nvSpPr>
          <p:cNvPr id="9220" name="object 4"/>
          <p:cNvSpPr txBox="1">
            <a:spLocks noChangeArrowheads="1"/>
          </p:cNvSpPr>
          <p:nvPr/>
        </p:nvSpPr>
        <p:spPr bwMode="auto">
          <a:xfrm>
            <a:off x="571500" y="1527175"/>
            <a:ext cx="4349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381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>
                <a:latin typeface="Constantia" pitchFamily="18" charset="0"/>
                <a:ea typeface="Constantia" pitchFamily="18" charset="0"/>
                <a:cs typeface="Constantia" pitchFamily="18" charset="0"/>
              </a:rPr>
              <a:t>Y</a:t>
            </a:r>
            <a:r>
              <a:rPr lang="en-US" sz="3600" baseline="-21000">
                <a:latin typeface="Constantia" pitchFamily="18" charset="0"/>
                <a:ea typeface="Constantia" pitchFamily="18" charset="0"/>
                <a:cs typeface="Constantia" pitchFamily="18" charset="0"/>
              </a:rPr>
              <a:t>i</a:t>
            </a:r>
          </a:p>
        </p:txBody>
      </p:sp>
      <p:sp>
        <p:nvSpPr>
          <p:cNvPr id="9221" name="object 5"/>
          <p:cNvSpPr>
            <a:spLocks/>
          </p:cNvSpPr>
          <p:nvPr/>
        </p:nvSpPr>
        <p:spPr bwMode="auto">
          <a:xfrm>
            <a:off x="1524000" y="1917700"/>
            <a:ext cx="0" cy="3709988"/>
          </a:xfrm>
          <a:custGeom>
            <a:avLst/>
            <a:gdLst>
              <a:gd name="T0" fmla="*/ 0 h 3709670"/>
              <a:gd name="T1" fmla="*/ 3709416 h 370967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3709670">
                <a:moveTo>
                  <a:pt x="0" y="0"/>
                </a:moveTo>
                <a:lnTo>
                  <a:pt x="0" y="3709416"/>
                </a:lnTo>
              </a:path>
            </a:pathLst>
          </a:custGeom>
          <a:noFill/>
          <a:ln w="2590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2" name="object 6"/>
          <p:cNvSpPr>
            <a:spLocks/>
          </p:cNvSpPr>
          <p:nvPr/>
        </p:nvSpPr>
        <p:spPr bwMode="auto">
          <a:xfrm>
            <a:off x="1536700" y="5638800"/>
            <a:ext cx="5919788" cy="0"/>
          </a:xfrm>
          <a:custGeom>
            <a:avLst/>
            <a:gdLst>
              <a:gd name="T0" fmla="*/ 0 w 5919470"/>
              <a:gd name="T1" fmla="*/ 5919216 w 591947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5919470">
                <a:moveTo>
                  <a:pt x="0" y="0"/>
                </a:moveTo>
                <a:lnTo>
                  <a:pt x="5919216" y="0"/>
                </a:lnTo>
              </a:path>
            </a:pathLst>
          </a:custGeom>
          <a:noFill/>
          <a:ln w="2590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3" name="object 7"/>
          <p:cNvSpPr>
            <a:spLocks/>
          </p:cNvSpPr>
          <p:nvPr/>
        </p:nvSpPr>
        <p:spPr bwMode="auto">
          <a:xfrm>
            <a:off x="1779588" y="2489200"/>
            <a:ext cx="6043612" cy="2414588"/>
          </a:xfrm>
          <a:custGeom>
            <a:avLst/>
            <a:gdLst>
              <a:gd name="T0" fmla="*/ 0 w 6044565"/>
              <a:gd name="T1" fmla="*/ 2414016 h 2414270"/>
              <a:gd name="T2" fmla="*/ 6044183 w 6044565"/>
              <a:gd name="T3" fmla="*/ 0 h 241427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044565" h="2414270">
                <a:moveTo>
                  <a:pt x="0" y="2414016"/>
                </a:moveTo>
                <a:lnTo>
                  <a:pt x="6044183" y="0"/>
                </a:lnTo>
              </a:path>
            </a:pathLst>
          </a:custGeom>
          <a:noFill/>
          <a:ln w="50292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4" name="object 8"/>
          <p:cNvSpPr txBox="1">
            <a:spLocks noChangeArrowheads="1"/>
          </p:cNvSpPr>
          <p:nvPr/>
        </p:nvSpPr>
        <p:spPr bwMode="auto">
          <a:xfrm>
            <a:off x="1817688" y="4337050"/>
            <a:ext cx="96678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38100">
              <a:tabLst>
                <a:tab pos="422275" algn="l"/>
                <a:tab pos="7969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422275" algn="l"/>
                <a:tab pos="7969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422275" algn="l"/>
                <a:tab pos="7969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422275" algn="l"/>
                <a:tab pos="7969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422275" algn="l"/>
                <a:tab pos="7969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22275" algn="l"/>
                <a:tab pos="7969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22275" algn="l"/>
                <a:tab pos="7969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22275" algn="l"/>
                <a:tab pos="7969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22275" algn="l"/>
                <a:tab pos="7969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5400" b="1" baseline="-41000">
                <a:latin typeface="Constantia" pitchFamily="18" charset="0"/>
                <a:ea typeface="Constantia" pitchFamily="18" charset="0"/>
                <a:cs typeface="Constantia" pitchFamily="18" charset="0"/>
              </a:rPr>
              <a:t>.	</a:t>
            </a:r>
            <a:r>
              <a:rPr lang="en-US" sz="5400" b="1" baseline="-11000">
                <a:latin typeface="Constantia" pitchFamily="18" charset="0"/>
                <a:ea typeface="Constantia" pitchFamily="18" charset="0"/>
                <a:cs typeface="Constantia" pitchFamily="18" charset="0"/>
              </a:rPr>
              <a:t>.	</a:t>
            </a: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7038" y="4105275"/>
            <a:ext cx="428625" cy="5746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dirty="0">
                <a:latin typeface="Constantia"/>
                <a:cs typeface="Constantia"/>
              </a:rPr>
              <a:t>.</a:t>
            </a:r>
            <a:r>
              <a:rPr sz="3600" b="1" spc="150" dirty="0">
                <a:latin typeface="Constantia"/>
                <a:cs typeface="Constantia"/>
              </a:rPr>
              <a:t> </a:t>
            </a:r>
            <a:r>
              <a:rPr sz="5400" b="1" baseline="-1543" dirty="0">
                <a:latin typeface="Constantia"/>
                <a:cs typeface="Constantia"/>
              </a:rPr>
              <a:t>.</a:t>
            </a:r>
            <a:endParaRPr sz="5400" baseline="-1543">
              <a:latin typeface="Constantia"/>
              <a:cs typeface="Constantia"/>
            </a:endParaRPr>
          </a:p>
        </p:txBody>
      </p:sp>
      <p:sp>
        <p:nvSpPr>
          <p:cNvPr id="9226" name="object 10"/>
          <p:cNvSpPr txBox="1">
            <a:spLocks noChangeArrowheads="1"/>
          </p:cNvSpPr>
          <p:nvPr/>
        </p:nvSpPr>
        <p:spPr bwMode="auto">
          <a:xfrm>
            <a:off x="2317750" y="3749675"/>
            <a:ext cx="6111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38100">
              <a:tabLst>
                <a:tab pos="4413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4413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4413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413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5400" b="1" baseline="-14000">
                <a:latin typeface="Constantia" pitchFamily="18" charset="0"/>
                <a:ea typeface="Constantia" pitchFamily="18" charset="0"/>
                <a:cs typeface="Constantia" pitchFamily="18" charset="0"/>
              </a:rPr>
              <a:t>.	</a:t>
            </a: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9227" name="object 11"/>
          <p:cNvSpPr txBox="1">
            <a:spLocks noChangeArrowheads="1"/>
          </p:cNvSpPr>
          <p:nvPr/>
        </p:nvSpPr>
        <p:spPr bwMode="auto">
          <a:xfrm>
            <a:off x="3170238" y="3557588"/>
            <a:ext cx="15716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9228" name="object 12"/>
          <p:cNvSpPr txBox="1">
            <a:spLocks noChangeArrowheads="1"/>
          </p:cNvSpPr>
          <p:nvPr/>
        </p:nvSpPr>
        <p:spPr bwMode="auto">
          <a:xfrm>
            <a:off x="2692400" y="3960813"/>
            <a:ext cx="90963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38100">
              <a:tabLst>
                <a:tab pos="393700" algn="l"/>
                <a:tab pos="7381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393700" algn="l"/>
                <a:tab pos="7381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393700" algn="l"/>
                <a:tab pos="7381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393700" algn="l"/>
                <a:tab pos="7381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393700" algn="l"/>
                <a:tab pos="7381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393700" algn="l"/>
                <a:tab pos="7381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393700" algn="l"/>
                <a:tab pos="7381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393700" algn="l"/>
                <a:tab pos="7381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393700" algn="l"/>
                <a:tab pos="73818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	</a:t>
            </a:r>
            <a:r>
              <a:rPr lang="en-US" sz="5400" b="1" baseline="-15000">
                <a:latin typeface="Constantia" pitchFamily="18" charset="0"/>
                <a:ea typeface="Constantia" pitchFamily="18" charset="0"/>
                <a:cs typeface="Constantia" pitchFamily="18" charset="0"/>
              </a:rPr>
              <a:t>.	</a:t>
            </a: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9229" name="object 13"/>
          <p:cNvSpPr txBox="1">
            <a:spLocks noChangeArrowheads="1"/>
          </p:cNvSpPr>
          <p:nvPr/>
        </p:nvSpPr>
        <p:spPr bwMode="auto">
          <a:xfrm>
            <a:off x="3535363" y="3335338"/>
            <a:ext cx="15716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9230" name="object 14"/>
          <p:cNvSpPr txBox="1">
            <a:spLocks noChangeArrowheads="1"/>
          </p:cNvSpPr>
          <p:nvPr/>
        </p:nvSpPr>
        <p:spPr bwMode="auto">
          <a:xfrm>
            <a:off x="3871913" y="3884613"/>
            <a:ext cx="15716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9231" name="object 15"/>
          <p:cNvSpPr txBox="1">
            <a:spLocks noChangeArrowheads="1"/>
          </p:cNvSpPr>
          <p:nvPr/>
        </p:nvSpPr>
        <p:spPr bwMode="auto">
          <a:xfrm>
            <a:off x="4605338" y="3529013"/>
            <a:ext cx="1555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9232" name="object 16"/>
          <p:cNvSpPr>
            <a:spLocks/>
          </p:cNvSpPr>
          <p:nvPr/>
        </p:nvSpPr>
        <p:spPr bwMode="auto">
          <a:xfrm>
            <a:off x="1751013" y="2471738"/>
            <a:ext cx="6045200" cy="2413000"/>
          </a:xfrm>
          <a:custGeom>
            <a:avLst/>
            <a:gdLst>
              <a:gd name="T0" fmla="*/ 0 w 6045834"/>
              <a:gd name="T1" fmla="*/ 2412492 h 2413000"/>
              <a:gd name="T2" fmla="*/ 6045708 w 6045834"/>
              <a:gd name="T3" fmla="*/ 0 h 241300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045834" h="2413000">
                <a:moveTo>
                  <a:pt x="0" y="2412492"/>
                </a:moveTo>
                <a:lnTo>
                  <a:pt x="6045708" y="0"/>
                </a:lnTo>
              </a:path>
            </a:pathLst>
          </a:custGeom>
          <a:noFill/>
          <a:ln w="50291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33" name="object 17"/>
          <p:cNvSpPr txBox="1">
            <a:spLocks noChangeArrowheads="1"/>
          </p:cNvSpPr>
          <p:nvPr/>
        </p:nvSpPr>
        <p:spPr bwMode="auto">
          <a:xfrm>
            <a:off x="5942013" y="2509838"/>
            <a:ext cx="15716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94175" y="2962275"/>
            <a:ext cx="2257425" cy="5746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38100" eaLnBrk="1" fontAlgn="auto" hangingPunct="1">
              <a:spcBef>
                <a:spcPts val="100"/>
              </a:spcBef>
              <a:spcAft>
                <a:spcPts val="0"/>
              </a:spcAft>
              <a:tabLst>
                <a:tab pos="1597025" algn="l"/>
              </a:tabLst>
              <a:defRPr/>
            </a:pPr>
            <a:r>
              <a:rPr sz="5400" b="1" baseline="-16975" dirty="0">
                <a:latin typeface="Constantia"/>
                <a:cs typeface="Constantia"/>
              </a:rPr>
              <a:t>. </a:t>
            </a:r>
            <a:r>
              <a:rPr sz="5400" b="1" baseline="-33950" dirty="0">
                <a:latin typeface="Constantia"/>
                <a:cs typeface="Constantia"/>
              </a:rPr>
              <a:t>.  </a:t>
            </a:r>
            <a:r>
              <a:rPr sz="3600" b="1" dirty="0">
                <a:latin typeface="Constantia"/>
                <a:cs typeface="Constantia"/>
              </a:rPr>
              <a:t>.</a:t>
            </a:r>
            <a:r>
              <a:rPr sz="3600" b="1" spc="-555" dirty="0">
                <a:latin typeface="Constantia"/>
                <a:cs typeface="Constantia"/>
              </a:rPr>
              <a:t> </a:t>
            </a:r>
            <a:r>
              <a:rPr sz="5400" b="1" spc="187" baseline="-48611" dirty="0">
                <a:latin typeface="Constantia"/>
                <a:cs typeface="Constantia"/>
              </a:rPr>
              <a:t>.</a:t>
            </a:r>
            <a:r>
              <a:rPr sz="5400" b="1" spc="187" baseline="1543" dirty="0">
                <a:latin typeface="Constantia"/>
                <a:cs typeface="Constantia"/>
              </a:rPr>
              <a:t>.</a:t>
            </a:r>
            <a:r>
              <a:rPr sz="5400" b="1" spc="457" baseline="1543" dirty="0">
                <a:latin typeface="Constantia"/>
                <a:cs typeface="Constantia"/>
              </a:rPr>
              <a:t> </a:t>
            </a:r>
            <a:r>
              <a:rPr sz="5400" b="1" baseline="-27006" dirty="0">
                <a:latin typeface="Constantia"/>
                <a:cs typeface="Constantia"/>
              </a:rPr>
              <a:t>.	</a:t>
            </a:r>
            <a:r>
              <a:rPr sz="5400" b="1" baseline="-13888" dirty="0">
                <a:latin typeface="Constantia"/>
                <a:cs typeface="Constantia"/>
              </a:rPr>
              <a:t>. </a:t>
            </a:r>
            <a:r>
              <a:rPr sz="5400" b="1" baseline="6172" dirty="0">
                <a:latin typeface="Constantia"/>
                <a:cs typeface="Constantia"/>
              </a:rPr>
              <a:t>.</a:t>
            </a:r>
            <a:r>
              <a:rPr sz="5400" b="1" spc="-15" baseline="6172" dirty="0">
                <a:latin typeface="Constantia"/>
                <a:cs typeface="Constantia"/>
              </a:rPr>
              <a:t> </a:t>
            </a:r>
            <a:r>
              <a:rPr sz="5400" b="1" baseline="2314" dirty="0">
                <a:latin typeface="Constantia"/>
                <a:cs typeface="Constantia"/>
              </a:rPr>
              <a:t>.</a:t>
            </a:r>
            <a:endParaRPr sz="5400" baseline="2314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46675" y="2597150"/>
            <a:ext cx="1082675" cy="5746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38100" eaLnBrk="1" fontAlgn="auto" hangingPunct="1">
              <a:spcBef>
                <a:spcPts val="100"/>
              </a:spcBef>
              <a:spcAft>
                <a:spcPts val="0"/>
              </a:spcAft>
              <a:tabLst>
                <a:tab pos="568325" algn="l"/>
                <a:tab pos="914400" algn="l"/>
              </a:tabLst>
              <a:defRPr/>
            </a:pPr>
            <a:r>
              <a:rPr sz="5400" b="1" baseline="-20833" dirty="0">
                <a:latin typeface="Constantia"/>
                <a:cs typeface="Constantia"/>
              </a:rPr>
              <a:t>.</a:t>
            </a:r>
            <a:r>
              <a:rPr sz="5400" b="1" spc="-442" baseline="-20833" dirty="0">
                <a:latin typeface="Constantia"/>
                <a:cs typeface="Constantia"/>
              </a:rPr>
              <a:t> </a:t>
            </a:r>
            <a:r>
              <a:rPr sz="5400" b="1" baseline="-29320" dirty="0">
                <a:latin typeface="Constantia"/>
                <a:cs typeface="Constantia"/>
              </a:rPr>
              <a:t>.	</a:t>
            </a:r>
            <a:r>
              <a:rPr sz="5400" b="1" baseline="-15432" dirty="0">
                <a:latin typeface="Constantia"/>
                <a:cs typeface="Constantia"/>
              </a:rPr>
              <a:t>.	</a:t>
            </a:r>
            <a:r>
              <a:rPr sz="3600" b="1" dirty="0">
                <a:latin typeface="Constantia"/>
                <a:cs typeface="Constantia"/>
              </a:rPr>
              <a:t>.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75413" y="2635250"/>
            <a:ext cx="879475" cy="5746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38100" eaLnBrk="1" fontAlgn="auto" hangingPunct="1">
              <a:spcBef>
                <a:spcPts val="100"/>
              </a:spcBef>
              <a:spcAft>
                <a:spcPts val="0"/>
              </a:spcAft>
              <a:tabLst>
                <a:tab pos="431800" algn="l"/>
              </a:tabLst>
              <a:defRPr/>
            </a:pPr>
            <a:r>
              <a:rPr sz="5400" b="1" baseline="-10802" dirty="0">
                <a:latin typeface="Constantia"/>
                <a:cs typeface="Constantia"/>
              </a:rPr>
              <a:t>.	</a:t>
            </a:r>
            <a:r>
              <a:rPr sz="3600" b="1" dirty="0">
                <a:latin typeface="Constantia"/>
                <a:cs typeface="Constantia"/>
              </a:rPr>
              <a:t>.</a:t>
            </a:r>
            <a:r>
              <a:rPr sz="3600" b="1" spc="225" dirty="0">
                <a:latin typeface="Constantia"/>
                <a:cs typeface="Constantia"/>
              </a:rPr>
              <a:t> </a:t>
            </a:r>
            <a:r>
              <a:rPr sz="3600" b="1" dirty="0">
                <a:latin typeface="Constantia"/>
                <a:cs typeface="Constantia"/>
              </a:rPr>
              <a:t>.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40475" y="2125663"/>
            <a:ext cx="1582738" cy="5746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38100" eaLnBrk="1" fontAlgn="auto" hangingPunct="1">
              <a:spcBef>
                <a:spcPts val="100"/>
              </a:spcBef>
              <a:spcAft>
                <a:spcPts val="0"/>
              </a:spcAft>
              <a:tabLst>
                <a:tab pos="556895" algn="l"/>
                <a:tab pos="1412875" algn="l"/>
              </a:tabLst>
              <a:defRPr/>
            </a:pPr>
            <a:r>
              <a:rPr sz="5400" b="1" baseline="-25462" dirty="0">
                <a:latin typeface="Constantia"/>
                <a:cs typeface="Constantia"/>
              </a:rPr>
              <a:t>.</a:t>
            </a:r>
            <a:r>
              <a:rPr sz="5400" b="1" spc="-802" baseline="-25462" dirty="0">
                <a:latin typeface="Constantia"/>
                <a:cs typeface="Constantia"/>
              </a:rPr>
              <a:t> </a:t>
            </a:r>
            <a:r>
              <a:rPr sz="5400" b="1" baseline="-24691" dirty="0">
                <a:latin typeface="Constantia"/>
                <a:cs typeface="Constantia"/>
              </a:rPr>
              <a:t>.	</a:t>
            </a:r>
            <a:r>
              <a:rPr sz="3600" b="1" dirty="0">
                <a:latin typeface="Constantia"/>
                <a:cs typeface="Constantia"/>
              </a:rPr>
              <a:t>.</a:t>
            </a:r>
            <a:r>
              <a:rPr sz="3600" b="1" spc="5" dirty="0">
                <a:latin typeface="Constantia"/>
                <a:cs typeface="Constantia"/>
              </a:rPr>
              <a:t> </a:t>
            </a:r>
            <a:r>
              <a:rPr sz="3600" b="1" dirty="0">
                <a:latin typeface="Constantia"/>
                <a:cs typeface="Constantia"/>
              </a:rPr>
              <a:t>.</a:t>
            </a:r>
            <a:r>
              <a:rPr sz="3600" b="1" spc="145" dirty="0">
                <a:latin typeface="Constantia"/>
                <a:cs typeface="Constantia"/>
              </a:rPr>
              <a:t> </a:t>
            </a:r>
            <a:r>
              <a:rPr sz="5400" b="1" baseline="-42438" dirty="0">
                <a:latin typeface="Constantia"/>
                <a:cs typeface="Constantia"/>
              </a:rPr>
              <a:t>.	</a:t>
            </a:r>
            <a:r>
              <a:rPr sz="5400" b="1" baseline="-40895" dirty="0">
                <a:latin typeface="Constantia"/>
                <a:cs typeface="Constantia"/>
              </a:rPr>
              <a:t>.</a:t>
            </a:r>
            <a:endParaRPr sz="5400" baseline="-40895">
              <a:latin typeface="Constantia"/>
              <a:cs typeface="Constantia"/>
            </a:endParaRPr>
          </a:p>
        </p:txBody>
      </p:sp>
      <p:sp>
        <p:nvSpPr>
          <p:cNvPr id="9238" name="object 22"/>
          <p:cNvSpPr txBox="1">
            <a:spLocks noChangeArrowheads="1"/>
          </p:cNvSpPr>
          <p:nvPr/>
        </p:nvSpPr>
        <p:spPr bwMode="auto">
          <a:xfrm>
            <a:off x="7472363" y="1846263"/>
            <a:ext cx="15716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97275" y="3441700"/>
            <a:ext cx="774700" cy="798513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7620" algn="ctr" eaLnBrk="1" fontAlgn="auto" hangingPunct="1">
              <a:lnSpc>
                <a:spcPts val="304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dirty="0">
                <a:latin typeface="Constantia"/>
                <a:cs typeface="Constantia"/>
              </a:rPr>
              <a:t>.</a:t>
            </a:r>
            <a:endParaRPr sz="3600">
              <a:latin typeface="Constantia"/>
              <a:cs typeface="Constantia"/>
            </a:endParaRPr>
          </a:p>
          <a:p>
            <a:pPr algn="ctr" eaLnBrk="1" fontAlgn="auto" hangingPunct="1">
              <a:lnSpc>
                <a:spcPts val="3040"/>
              </a:lnSpc>
              <a:spcBef>
                <a:spcPts val="0"/>
              </a:spcBef>
              <a:spcAft>
                <a:spcPts val="0"/>
              </a:spcAft>
              <a:tabLst>
                <a:tab pos="566420" algn="l"/>
              </a:tabLst>
              <a:defRPr/>
            </a:pPr>
            <a:r>
              <a:rPr sz="5400" b="1" baseline="-18518" dirty="0">
                <a:latin typeface="Constantia"/>
                <a:cs typeface="Constantia"/>
              </a:rPr>
              <a:t>.	</a:t>
            </a:r>
            <a:r>
              <a:rPr sz="3600" b="1" dirty="0">
                <a:latin typeface="Constantia"/>
                <a:cs typeface="Constantia"/>
              </a:rPr>
              <a:t>.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18163" y="6073775"/>
            <a:ext cx="1181100" cy="452438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 eaLnBrk="1" fontAlgn="auto" hangingPunct="1">
              <a:spcBef>
                <a:spcPts val="95"/>
              </a:spcBef>
              <a:spcAft>
                <a:spcPts val="0"/>
              </a:spcAft>
              <a:defRPr/>
            </a:pPr>
            <a:r>
              <a:rPr sz="2800" spc="-15" dirty="0">
                <a:latin typeface="Constantia"/>
                <a:cs typeface="Constantia"/>
              </a:rPr>
              <a:t>Income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2588" y="374650"/>
            <a:ext cx="7496175" cy="1196975"/>
          </a:xfrm>
          <a:prstGeom prst="rect">
            <a:avLst/>
          </a:prstGeom>
        </p:spPr>
        <p:txBody>
          <a:bodyPr lIns="0" tIns="187325" rIns="0" bIns="0">
            <a:spAutoFit/>
          </a:bodyPr>
          <a:lstStyle/>
          <a:p>
            <a:pPr marL="1352550" eaLnBrk="1" fontAlgn="auto" hangingPunct="1">
              <a:spcBef>
                <a:spcPts val="1475"/>
              </a:spcBef>
              <a:spcAft>
                <a:spcPts val="0"/>
              </a:spcAft>
              <a:tabLst>
                <a:tab pos="4213225" algn="l"/>
              </a:tabLst>
              <a:defRPr/>
            </a:pPr>
            <a:r>
              <a:rPr sz="2400" spc="-5" dirty="0">
                <a:solidFill>
                  <a:srgbClr val="000099"/>
                </a:solidFill>
                <a:latin typeface="Arial"/>
                <a:cs typeface="Arial"/>
              </a:rPr>
              <a:t>HOMOSCEDASTIC	</a:t>
            </a:r>
            <a:r>
              <a:rPr sz="2400" spc="-60" dirty="0">
                <a:solidFill>
                  <a:srgbClr val="000099"/>
                </a:solidFill>
                <a:latin typeface="Arial"/>
                <a:cs typeface="Arial"/>
              </a:rPr>
              <a:t>PATTERN </a:t>
            </a:r>
            <a:r>
              <a:rPr sz="2400" dirty="0">
                <a:solidFill>
                  <a:srgbClr val="000099"/>
                </a:solidFill>
                <a:latin typeface="Arial"/>
                <a:cs typeface="Arial"/>
              </a:rPr>
              <a:t>OF</a:t>
            </a:r>
            <a:r>
              <a:rPr sz="2400" spc="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99"/>
                </a:solidFill>
                <a:latin typeface="Arial"/>
                <a:cs typeface="Arial"/>
              </a:rPr>
              <a:t>ERRORS</a:t>
            </a:r>
            <a:endParaRPr sz="2400">
              <a:latin typeface="Arial"/>
              <a:cs typeface="Arial"/>
            </a:endParaRPr>
          </a:p>
          <a:p>
            <a:pPr marL="12700" eaLnBrk="1" fontAlgn="auto" hangingPunct="1">
              <a:spcBef>
                <a:spcPts val="1595"/>
              </a:spcBef>
              <a:spcAft>
                <a:spcPts val="0"/>
              </a:spcAft>
              <a:defRPr/>
            </a:pPr>
            <a:r>
              <a:rPr sz="2800" spc="-10" dirty="0">
                <a:latin typeface="Constantia"/>
                <a:cs typeface="Constantia"/>
              </a:rPr>
              <a:t>Consumption</a:t>
            </a:r>
            <a:endParaRPr sz="2800"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503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bject 2"/>
          <p:cNvSpPr>
            <a:spLocks noChangeArrowheads="1"/>
          </p:cNvSpPr>
          <p:nvPr/>
        </p:nvSpPr>
        <p:spPr bwMode="auto">
          <a:xfrm>
            <a:off x="-1588" y="0"/>
            <a:ext cx="9145588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7769225" y="6026150"/>
            <a:ext cx="463550" cy="57308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381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z="3600" spc="-5" dirty="0">
                <a:latin typeface="Constantia"/>
                <a:cs typeface="Constantia"/>
              </a:rPr>
              <a:t>X</a:t>
            </a:r>
            <a:r>
              <a:rPr sz="3600" spc="-7" baseline="-20833" dirty="0">
                <a:latin typeface="Constantia"/>
                <a:cs typeface="Constantia"/>
              </a:rPr>
              <a:t>i</a:t>
            </a:r>
            <a:endParaRPr sz="3600" baseline="-20833">
              <a:latin typeface="Constantia"/>
              <a:cs typeface="Constantia"/>
            </a:endParaRPr>
          </a:p>
        </p:txBody>
      </p:sp>
      <p:sp>
        <p:nvSpPr>
          <p:cNvPr id="10244" name="object 4"/>
          <p:cNvSpPr txBox="1">
            <a:spLocks noChangeArrowheads="1"/>
          </p:cNvSpPr>
          <p:nvPr/>
        </p:nvSpPr>
        <p:spPr bwMode="auto">
          <a:xfrm>
            <a:off x="909638" y="1612900"/>
            <a:ext cx="4349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381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>
                <a:latin typeface="Constantia" pitchFamily="18" charset="0"/>
                <a:ea typeface="Constantia" pitchFamily="18" charset="0"/>
                <a:cs typeface="Constantia" pitchFamily="18" charset="0"/>
              </a:rPr>
              <a:t>Y</a:t>
            </a:r>
            <a:r>
              <a:rPr lang="en-US" sz="3600" baseline="-21000">
                <a:latin typeface="Constantia" pitchFamily="18" charset="0"/>
                <a:ea typeface="Constantia" pitchFamily="18" charset="0"/>
                <a:cs typeface="Constantia" pitchFamily="18" charset="0"/>
              </a:rPr>
              <a:t>i</a:t>
            </a:r>
          </a:p>
        </p:txBody>
      </p:sp>
      <p:sp>
        <p:nvSpPr>
          <p:cNvPr id="10245" name="object 5"/>
          <p:cNvSpPr txBox="1">
            <a:spLocks noChangeArrowheads="1"/>
          </p:cNvSpPr>
          <p:nvPr/>
        </p:nvSpPr>
        <p:spPr bwMode="auto">
          <a:xfrm>
            <a:off x="7042150" y="1290638"/>
            <a:ext cx="157163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10246" name="object 6"/>
          <p:cNvSpPr>
            <a:spLocks/>
          </p:cNvSpPr>
          <p:nvPr/>
        </p:nvSpPr>
        <p:spPr bwMode="auto">
          <a:xfrm>
            <a:off x="1601788" y="1641475"/>
            <a:ext cx="0" cy="4387850"/>
          </a:xfrm>
          <a:custGeom>
            <a:avLst/>
            <a:gdLst>
              <a:gd name="T0" fmla="*/ 0 h 4387850"/>
              <a:gd name="T1" fmla="*/ 4387596 h 438785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4387850">
                <a:moveTo>
                  <a:pt x="0" y="0"/>
                </a:moveTo>
                <a:lnTo>
                  <a:pt x="0" y="4387596"/>
                </a:lnTo>
              </a:path>
            </a:pathLst>
          </a:custGeom>
          <a:noFill/>
          <a:ln w="2590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7" name="object 7"/>
          <p:cNvSpPr>
            <a:spLocks/>
          </p:cNvSpPr>
          <p:nvPr/>
        </p:nvSpPr>
        <p:spPr bwMode="auto">
          <a:xfrm>
            <a:off x="1614488" y="6043613"/>
            <a:ext cx="6497637" cy="0"/>
          </a:xfrm>
          <a:custGeom>
            <a:avLst/>
            <a:gdLst>
              <a:gd name="T0" fmla="*/ 0 w 6497320"/>
              <a:gd name="T1" fmla="*/ 6496812 w 649732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6497320">
                <a:moveTo>
                  <a:pt x="0" y="0"/>
                </a:moveTo>
                <a:lnTo>
                  <a:pt x="6496812" y="0"/>
                </a:lnTo>
              </a:path>
            </a:pathLst>
          </a:custGeom>
          <a:noFill/>
          <a:ln w="2590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8" name="object 8"/>
          <p:cNvSpPr>
            <a:spLocks/>
          </p:cNvSpPr>
          <p:nvPr/>
        </p:nvSpPr>
        <p:spPr bwMode="auto">
          <a:xfrm>
            <a:off x="1857375" y="2894013"/>
            <a:ext cx="6043613" cy="2413000"/>
          </a:xfrm>
          <a:custGeom>
            <a:avLst/>
            <a:gdLst>
              <a:gd name="T0" fmla="*/ 0 w 6044565"/>
              <a:gd name="T1" fmla="*/ 2412492 h 2413000"/>
              <a:gd name="T2" fmla="*/ 6044183 w 6044565"/>
              <a:gd name="T3" fmla="*/ 0 h 241300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044565" h="2413000">
                <a:moveTo>
                  <a:pt x="0" y="2412492"/>
                </a:moveTo>
                <a:lnTo>
                  <a:pt x="6044183" y="0"/>
                </a:lnTo>
              </a:path>
            </a:pathLst>
          </a:custGeom>
          <a:noFill/>
          <a:ln w="50292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9" name="object 9"/>
          <p:cNvSpPr txBox="1">
            <a:spLocks noChangeArrowheads="1"/>
          </p:cNvSpPr>
          <p:nvPr/>
        </p:nvSpPr>
        <p:spPr bwMode="auto">
          <a:xfrm>
            <a:off x="2306638" y="4829175"/>
            <a:ext cx="15716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10250" name="object 10"/>
          <p:cNvSpPr txBox="1">
            <a:spLocks noChangeArrowheads="1"/>
          </p:cNvSpPr>
          <p:nvPr/>
        </p:nvSpPr>
        <p:spPr bwMode="auto">
          <a:xfrm>
            <a:off x="3576638" y="3800475"/>
            <a:ext cx="15716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10251" name="object 11"/>
          <p:cNvSpPr txBox="1">
            <a:spLocks noChangeArrowheads="1"/>
          </p:cNvSpPr>
          <p:nvPr/>
        </p:nvSpPr>
        <p:spPr bwMode="auto">
          <a:xfrm>
            <a:off x="4165600" y="3675063"/>
            <a:ext cx="1555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10252" name="object 12"/>
          <p:cNvSpPr txBox="1">
            <a:spLocks noChangeArrowheads="1"/>
          </p:cNvSpPr>
          <p:nvPr/>
        </p:nvSpPr>
        <p:spPr bwMode="auto">
          <a:xfrm>
            <a:off x="4451350" y="4108450"/>
            <a:ext cx="157163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10253" name="object 13"/>
          <p:cNvSpPr txBox="1">
            <a:spLocks noChangeArrowheads="1"/>
          </p:cNvSpPr>
          <p:nvPr/>
        </p:nvSpPr>
        <p:spPr bwMode="auto">
          <a:xfrm>
            <a:off x="4140200" y="3376613"/>
            <a:ext cx="5715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38100">
              <a:tabLst>
                <a:tab pos="403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403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403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403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403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03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03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03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032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	</a:t>
            </a:r>
            <a:r>
              <a:rPr lang="en-US" sz="5400" b="1" baseline="-8000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5400" baseline="-80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10254" name="object 14"/>
          <p:cNvSpPr txBox="1">
            <a:spLocks noChangeArrowheads="1"/>
          </p:cNvSpPr>
          <p:nvPr/>
        </p:nvSpPr>
        <p:spPr bwMode="auto">
          <a:xfrm>
            <a:off x="2046288" y="4521200"/>
            <a:ext cx="227488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tabLst>
                <a:tab pos="415925" algn="l"/>
                <a:tab pos="819150" algn="l"/>
                <a:tab pos="1177925" algn="l"/>
                <a:tab pos="21304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415925" algn="l"/>
                <a:tab pos="819150" algn="l"/>
                <a:tab pos="1177925" algn="l"/>
                <a:tab pos="21304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415925" algn="l"/>
                <a:tab pos="819150" algn="l"/>
                <a:tab pos="1177925" algn="l"/>
                <a:tab pos="21304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415925" algn="l"/>
                <a:tab pos="819150" algn="l"/>
                <a:tab pos="1177925" algn="l"/>
                <a:tab pos="21304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415925" algn="l"/>
                <a:tab pos="819150" algn="l"/>
                <a:tab pos="1177925" algn="l"/>
                <a:tab pos="21304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15925" algn="l"/>
                <a:tab pos="819150" algn="l"/>
                <a:tab pos="1177925" algn="l"/>
                <a:tab pos="21304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15925" algn="l"/>
                <a:tab pos="819150" algn="l"/>
                <a:tab pos="1177925" algn="l"/>
                <a:tab pos="21304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15925" algn="l"/>
                <a:tab pos="819150" algn="l"/>
                <a:tab pos="1177925" algn="l"/>
                <a:tab pos="21304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15925" algn="l"/>
                <a:tab pos="819150" algn="l"/>
                <a:tab pos="1177925" algn="l"/>
                <a:tab pos="213042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	</a:t>
            </a:r>
            <a:r>
              <a:rPr lang="en-US" sz="5400" b="1" baseline="5000">
                <a:latin typeface="Constantia" pitchFamily="18" charset="0"/>
                <a:ea typeface="Constantia" pitchFamily="18" charset="0"/>
                <a:cs typeface="Constantia" pitchFamily="18" charset="0"/>
              </a:rPr>
              <a:t>.	</a:t>
            </a:r>
            <a:r>
              <a:rPr lang="en-US" sz="5400" b="1" baseline="-2000">
                <a:latin typeface="Constantia" pitchFamily="18" charset="0"/>
                <a:ea typeface="Constantia" pitchFamily="18" charset="0"/>
                <a:cs typeface="Constantia" pitchFamily="18" charset="0"/>
              </a:rPr>
              <a:t>.	</a:t>
            </a: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	</a:t>
            </a:r>
            <a:r>
              <a:rPr lang="en-US" sz="5400" b="1" baseline="-2000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5400" baseline="-20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93988" y="4011613"/>
            <a:ext cx="1373187" cy="5746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38100" eaLnBrk="1" fontAlgn="auto" hangingPunct="1">
              <a:spcBef>
                <a:spcPts val="100"/>
              </a:spcBef>
              <a:spcAft>
                <a:spcPts val="0"/>
              </a:spcAft>
              <a:tabLst>
                <a:tab pos="364490" algn="l"/>
                <a:tab pos="712470" algn="l"/>
              </a:tabLst>
              <a:defRPr/>
            </a:pPr>
            <a:r>
              <a:rPr sz="5400" b="1" baseline="-33179" dirty="0">
                <a:latin typeface="Constantia"/>
                <a:cs typeface="Constantia"/>
              </a:rPr>
              <a:t>.	</a:t>
            </a:r>
            <a:r>
              <a:rPr sz="5400" b="1" baseline="-26234" dirty="0">
                <a:latin typeface="Constantia"/>
                <a:cs typeface="Constantia"/>
              </a:rPr>
              <a:t>.	</a:t>
            </a:r>
            <a:r>
              <a:rPr sz="3600" b="1" dirty="0">
                <a:latin typeface="Constantia"/>
                <a:cs typeface="Constantia"/>
              </a:rPr>
              <a:t>. </a:t>
            </a:r>
            <a:r>
              <a:rPr sz="5400" b="1" baseline="-40123" dirty="0">
                <a:latin typeface="Constantia"/>
                <a:cs typeface="Constantia"/>
              </a:rPr>
              <a:t>.</a:t>
            </a:r>
            <a:r>
              <a:rPr sz="5400" b="1" spc="-7" baseline="-40123" dirty="0">
                <a:latin typeface="Constantia"/>
                <a:cs typeface="Constantia"/>
              </a:rPr>
              <a:t> </a:t>
            </a:r>
            <a:r>
              <a:rPr sz="5400" b="1" baseline="-18518" dirty="0">
                <a:latin typeface="Constantia"/>
                <a:cs typeface="Constantia"/>
              </a:rPr>
              <a:t>.</a:t>
            </a:r>
            <a:endParaRPr sz="5400" baseline="-18518">
              <a:latin typeface="Constantia"/>
              <a:cs typeface="Constantia"/>
            </a:endParaRPr>
          </a:p>
        </p:txBody>
      </p:sp>
      <p:sp>
        <p:nvSpPr>
          <p:cNvPr id="10256" name="object 16"/>
          <p:cNvSpPr txBox="1">
            <a:spLocks noChangeArrowheads="1"/>
          </p:cNvSpPr>
          <p:nvPr/>
        </p:nvSpPr>
        <p:spPr bwMode="auto">
          <a:xfrm>
            <a:off x="4654550" y="3136900"/>
            <a:ext cx="157163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10257" name="object 17"/>
          <p:cNvSpPr txBox="1">
            <a:spLocks noChangeArrowheads="1"/>
          </p:cNvSpPr>
          <p:nvPr/>
        </p:nvSpPr>
        <p:spPr bwMode="auto">
          <a:xfrm>
            <a:off x="7726363" y="3397250"/>
            <a:ext cx="15716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10258" name="object 18"/>
          <p:cNvSpPr txBox="1">
            <a:spLocks noChangeArrowheads="1"/>
          </p:cNvSpPr>
          <p:nvPr/>
        </p:nvSpPr>
        <p:spPr bwMode="auto">
          <a:xfrm>
            <a:off x="7773988" y="1954213"/>
            <a:ext cx="15716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10259" name="object 19"/>
          <p:cNvSpPr txBox="1">
            <a:spLocks noChangeArrowheads="1"/>
          </p:cNvSpPr>
          <p:nvPr/>
        </p:nvSpPr>
        <p:spPr bwMode="auto">
          <a:xfrm>
            <a:off x="7361238" y="3802063"/>
            <a:ext cx="15716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10260" name="object 20"/>
          <p:cNvSpPr txBox="1">
            <a:spLocks noChangeArrowheads="1"/>
          </p:cNvSpPr>
          <p:nvPr/>
        </p:nvSpPr>
        <p:spPr bwMode="auto">
          <a:xfrm>
            <a:off x="7707313" y="4264025"/>
            <a:ext cx="157162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10261" name="object 21"/>
          <p:cNvSpPr txBox="1">
            <a:spLocks noChangeArrowheads="1"/>
          </p:cNvSpPr>
          <p:nvPr/>
        </p:nvSpPr>
        <p:spPr bwMode="auto">
          <a:xfrm>
            <a:off x="7283450" y="2290763"/>
            <a:ext cx="157163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57975" y="1598613"/>
            <a:ext cx="176213" cy="1508125"/>
          </a:xfrm>
          <a:prstGeom prst="rect">
            <a:avLst/>
          </a:prstGeom>
        </p:spPr>
        <p:txBody>
          <a:bodyPr lIns="0" tIns="205104" rIns="0" bIns="0">
            <a:spAutoFit/>
          </a:bodyPr>
          <a:lstStyle/>
          <a:p>
            <a:pPr marL="31750" eaLnBrk="1" fontAlgn="auto" hangingPunct="1">
              <a:spcBef>
                <a:spcPts val="1614"/>
              </a:spcBef>
              <a:spcAft>
                <a:spcPts val="0"/>
              </a:spcAft>
              <a:defRPr/>
            </a:pPr>
            <a:r>
              <a:rPr sz="3600" b="1" dirty="0">
                <a:latin typeface="Constantia"/>
                <a:cs typeface="Constantia"/>
              </a:rPr>
              <a:t>.</a:t>
            </a:r>
            <a:endParaRPr sz="3600">
              <a:latin typeface="Constantia"/>
              <a:cs typeface="Constantia"/>
            </a:endParaRPr>
          </a:p>
          <a:p>
            <a:pPr marL="12700" eaLnBrk="1" fontAlgn="auto" hangingPunct="1">
              <a:spcBef>
                <a:spcPts val="1520"/>
              </a:spcBef>
              <a:spcAft>
                <a:spcPts val="0"/>
              </a:spcAft>
              <a:defRPr/>
            </a:pPr>
            <a:r>
              <a:rPr sz="3600" b="1" dirty="0">
                <a:latin typeface="Constantia"/>
                <a:cs typeface="Constantia"/>
              </a:rPr>
              <a:t>.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0263" name="object 23"/>
          <p:cNvSpPr txBox="1">
            <a:spLocks noChangeArrowheads="1"/>
          </p:cNvSpPr>
          <p:nvPr/>
        </p:nvSpPr>
        <p:spPr bwMode="auto">
          <a:xfrm>
            <a:off x="5610225" y="2503488"/>
            <a:ext cx="1555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10264" name="object 24"/>
          <p:cNvSpPr txBox="1">
            <a:spLocks noChangeArrowheads="1"/>
          </p:cNvSpPr>
          <p:nvPr/>
        </p:nvSpPr>
        <p:spPr bwMode="auto">
          <a:xfrm>
            <a:off x="5286375" y="2752725"/>
            <a:ext cx="6096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38100">
              <a:tabLst>
                <a:tab pos="43973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43973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43973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43973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43973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3973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3973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3973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39738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5400" b="1" baseline="-16000">
                <a:latin typeface="Constantia" pitchFamily="18" charset="0"/>
                <a:ea typeface="Constantia" pitchFamily="18" charset="0"/>
                <a:cs typeface="Constantia" pitchFamily="18" charset="0"/>
              </a:rPr>
              <a:t>.	</a:t>
            </a: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10265" name="object 25"/>
          <p:cNvSpPr txBox="1">
            <a:spLocks noChangeArrowheads="1"/>
          </p:cNvSpPr>
          <p:nvPr/>
        </p:nvSpPr>
        <p:spPr bwMode="auto">
          <a:xfrm>
            <a:off x="5311775" y="3186113"/>
            <a:ext cx="1555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10266" name="object 26"/>
          <p:cNvSpPr txBox="1">
            <a:spLocks noChangeArrowheads="1"/>
          </p:cNvSpPr>
          <p:nvPr/>
        </p:nvSpPr>
        <p:spPr bwMode="auto">
          <a:xfrm>
            <a:off x="5400675" y="3686175"/>
            <a:ext cx="59213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38100">
              <a:tabLst>
                <a:tab pos="42227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42227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42227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42227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42227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2227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2227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2227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22275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	</a:t>
            </a:r>
            <a:r>
              <a:rPr lang="en-US" sz="5400" b="1" baseline="-29000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5400" baseline="-290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10267" name="object 27"/>
          <p:cNvSpPr txBox="1">
            <a:spLocks noChangeArrowheads="1"/>
          </p:cNvSpPr>
          <p:nvPr/>
        </p:nvSpPr>
        <p:spPr bwMode="auto">
          <a:xfrm>
            <a:off x="4984750" y="3763963"/>
            <a:ext cx="1555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60963" y="3929063"/>
            <a:ext cx="619125" cy="5746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381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z="5400" b="1" baseline="-34722" dirty="0">
                <a:latin typeface="Constantia"/>
                <a:cs typeface="Constantia"/>
              </a:rPr>
              <a:t>. </a:t>
            </a:r>
            <a:r>
              <a:rPr sz="3600" b="1" dirty="0">
                <a:latin typeface="Constantia"/>
                <a:cs typeface="Constantia"/>
              </a:rPr>
              <a:t>.</a:t>
            </a:r>
            <a:r>
              <a:rPr sz="3600" b="1" spc="-615" dirty="0">
                <a:latin typeface="Constantia"/>
                <a:cs typeface="Constantia"/>
              </a:rPr>
              <a:t> </a:t>
            </a:r>
            <a:r>
              <a:rPr sz="5400" b="1" baseline="-13888" dirty="0">
                <a:latin typeface="Constantia"/>
                <a:cs typeface="Constantia"/>
              </a:rPr>
              <a:t>.</a:t>
            </a:r>
            <a:endParaRPr sz="5400" baseline="-13888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61075" y="2165350"/>
            <a:ext cx="339725" cy="25590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lnSpc>
                <a:spcPts val="394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sz="3600" b="1" dirty="0">
                <a:latin typeface="Constantia"/>
                <a:cs typeface="Constantia"/>
              </a:rPr>
              <a:t>.</a:t>
            </a:r>
            <a:endParaRPr sz="3600">
              <a:latin typeface="Constantia"/>
              <a:cs typeface="Constantia"/>
            </a:endParaRPr>
          </a:p>
          <a:p>
            <a:pPr marL="156845" eaLnBrk="1" fontAlgn="auto" hangingPunct="1">
              <a:lnSpc>
                <a:spcPts val="394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b="1" dirty="0">
                <a:latin typeface="Constantia"/>
                <a:cs typeface="Constantia"/>
              </a:rPr>
              <a:t>.</a:t>
            </a:r>
            <a:endParaRPr sz="3600">
              <a:latin typeface="Constantia"/>
              <a:cs typeface="Constantia"/>
            </a:endParaRPr>
          </a:p>
          <a:p>
            <a:pPr marL="12700" eaLnBrk="1" fontAlgn="auto" hangingPunct="1">
              <a:lnSpc>
                <a:spcPts val="3565"/>
              </a:lnSpc>
              <a:spcBef>
                <a:spcPts val="2195"/>
              </a:spcBef>
              <a:spcAft>
                <a:spcPts val="0"/>
              </a:spcAft>
              <a:defRPr/>
            </a:pPr>
            <a:r>
              <a:rPr sz="3600" b="1" dirty="0">
                <a:latin typeface="Constantia"/>
                <a:cs typeface="Constantia"/>
              </a:rPr>
              <a:t>.</a:t>
            </a:r>
            <a:endParaRPr sz="3600">
              <a:latin typeface="Constantia"/>
              <a:cs typeface="Constantia"/>
            </a:endParaRPr>
          </a:p>
          <a:p>
            <a:pPr marL="196850" eaLnBrk="1" fontAlgn="auto" hangingPunct="1">
              <a:lnSpc>
                <a:spcPts val="277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b="1" dirty="0">
                <a:latin typeface="Constantia"/>
                <a:cs typeface="Constantia"/>
              </a:rPr>
              <a:t>.</a:t>
            </a:r>
            <a:endParaRPr sz="3600">
              <a:latin typeface="Constantia"/>
              <a:cs typeface="Constantia"/>
            </a:endParaRPr>
          </a:p>
          <a:p>
            <a:pPr marL="80645" eaLnBrk="1" fontAlgn="auto" hangingPunct="1">
              <a:lnSpc>
                <a:spcPts val="3529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b="1" dirty="0">
                <a:latin typeface="Constantia"/>
                <a:cs typeface="Constantia"/>
              </a:rPr>
              <a:t>.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18275" y="3041650"/>
            <a:ext cx="871538" cy="1952625"/>
          </a:xfrm>
          <a:prstGeom prst="rect">
            <a:avLst/>
          </a:prstGeom>
        </p:spPr>
        <p:txBody>
          <a:bodyPr lIns="0" tIns="214629" rIns="0" bIns="0">
            <a:spAutoFit/>
          </a:bodyPr>
          <a:lstStyle/>
          <a:p>
            <a:pPr marL="38100" eaLnBrk="1" fontAlgn="auto" hangingPunct="1">
              <a:spcBef>
                <a:spcPts val="1689"/>
              </a:spcBef>
              <a:spcAft>
                <a:spcPts val="0"/>
              </a:spcAft>
              <a:tabLst>
                <a:tab pos="402590" algn="l"/>
                <a:tab pos="701675" algn="l"/>
              </a:tabLst>
              <a:defRPr/>
            </a:pPr>
            <a:r>
              <a:rPr sz="5400" b="1" baseline="-9259" dirty="0">
                <a:latin typeface="Constantia"/>
                <a:cs typeface="Constantia"/>
              </a:rPr>
              <a:t>.	</a:t>
            </a:r>
            <a:r>
              <a:rPr sz="5400" b="1" baseline="-30864" dirty="0">
                <a:latin typeface="Constantia"/>
                <a:cs typeface="Constantia"/>
              </a:rPr>
              <a:t>.	</a:t>
            </a:r>
            <a:r>
              <a:rPr sz="3600" b="1" dirty="0">
                <a:latin typeface="Constantia"/>
                <a:cs typeface="Constantia"/>
              </a:rPr>
              <a:t>.</a:t>
            </a:r>
            <a:endParaRPr sz="3600">
              <a:latin typeface="Constantia"/>
              <a:cs typeface="Constantia"/>
            </a:endParaRPr>
          </a:p>
          <a:p>
            <a:pPr marL="239395" eaLnBrk="1" fontAlgn="auto" hangingPunct="1">
              <a:lnSpc>
                <a:spcPts val="3835"/>
              </a:lnSpc>
              <a:spcBef>
                <a:spcPts val="1595"/>
              </a:spcBef>
              <a:spcAft>
                <a:spcPts val="0"/>
              </a:spcAft>
              <a:defRPr/>
            </a:pPr>
            <a:r>
              <a:rPr sz="3600" b="1" dirty="0">
                <a:latin typeface="Constantia"/>
                <a:cs typeface="Constantia"/>
              </a:rPr>
              <a:t>.</a:t>
            </a:r>
            <a:endParaRPr sz="3600">
              <a:latin typeface="Constantia"/>
              <a:cs typeface="Constantia"/>
            </a:endParaRPr>
          </a:p>
          <a:p>
            <a:pPr marL="537845" eaLnBrk="1" fontAlgn="auto" hangingPunct="1">
              <a:lnSpc>
                <a:spcPts val="383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b="1" dirty="0">
                <a:latin typeface="Constantia"/>
                <a:cs typeface="Constantia"/>
              </a:rPr>
              <a:t>.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0271" name="object 31"/>
          <p:cNvSpPr txBox="1">
            <a:spLocks noChangeArrowheads="1"/>
          </p:cNvSpPr>
          <p:nvPr/>
        </p:nvSpPr>
        <p:spPr bwMode="auto">
          <a:xfrm>
            <a:off x="1882775" y="4914900"/>
            <a:ext cx="157163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ts val="100"/>
              </a:spcBef>
            </a:pPr>
            <a:r>
              <a:rPr lang="en-US" sz="3600" b="1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  <a:endParaRPr lang="en-US" sz="360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618163" y="6073775"/>
            <a:ext cx="1181100" cy="452438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 eaLnBrk="1" fontAlgn="auto" hangingPunct="1">
              <a:spcBef>
                <a:spcPts val="95"/>
              </a:spcBef>
              <a:spcAft>
                <a:spcPts val="0"/>
              </a:spcAft>
              <a:defRPr/>
            </a:pPr>
            <a:r>
              <a:rPr sz="2800" spc="-15" dirty="0">
                <a:latin typeface="Constantia"/>
                <a:cs typeface="Constantia"/>
              </a:rPr>
              <a:t>Income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82588" y="1119188"/>
            <a:ext cx="2130425" cy="452437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 eaLnBrk="1" fontAlgn="auto" hangingPunct="1">
              <a:spcBef>
                <a:spcPts val="95"/>
              </a:spcBef>
              <a:spcAft>
                <a:spcPts val="0"/>
              </a:spcAft>
              <a:defRPr/>
            </a:pPr>
            <a:r>
              <a:rPr sz="2800" spc="-10" dirty="0">
                <a:latin typeface="Constantia"/>
                <a:cs typeface="Constantia"/>
              </a:rPr>
              <a:t>Consumption</a:t>
            </a:r>
            <a:endParaRPr sz="2800">
              <a:latin typeface="Constantia"/>
              <a:cs typeface="Constant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27138" y="622300"/>
            <a:ext cx="7451725" cy="452438"/>
          </a:xfrm>
          <a:prstGeom prst="rect">
            <a:avLst/>
          </a:prstGeom>
        </p:spPr>
        <p:txBody>
          <a:bodyPr lIns="0" tIns="12065" rIns="0" bIns="0">
            <a:spAutoFit/>
          </a:bodyPr>
          <a:lstStyle/>
          <a:p>
            <a:pPr marL="12700" eaLnBrk="1" fontAlgn="auto" hangingPunct="1">
              <a:spcBef>
                <a:spcPts val="95"/>
              </a:spcBef>
              <a:spcAft>
                <a:spcPts val="0"/>
              </a:spcAft>
              <a:defRPr/>
            </a:pPr>
            <a:r>
              <a:rPr sz="2800" spc="-10" dirty="0">
                <a:solidFill>
                  <a:srgbClr val="000099"/>
                </a:solidFill>
                <a:latin typeface="Arial"/>
                <a:cs typeface="Arial"/>
              </a:rPr>
              <a:t>HETEROSCEDASTIC </a:t>
            </a:r>
            <a:r>
              <a:rPr sz="2800" spc="-65" dirty="0">
                <a:solidFill>
                  <a:srgbClr val="000099"/>
                </a:solidFill>
                <a:latin typeface="Arial"/>
                <a:cs typeface="Arial"/>
              </a:rPr>
              <a:t>PATTERN </a:t>
            </a:r>
            <a:r>
              <a:rPr sz="2800" spc="-5" dirty="0">
                <a:solidFill>
                  <a:srgbClr val="000099"/>
                </a:solidFill>
                <a:latin typeface="Arial"/>
                <a:cs typeface="Arial"/>
              </a:rPr>
              <a:t>OF</a:t>
            </a:r>
            <a:r>
              <a:rPr sz="2800" spc="114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0099"/>
                </a:solidFill>
                <a:latin typeface="Arial"/>
                <a:cs typeface="Arial"/>
              </a:rPr>
              <a:t>ERRORS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877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bject 2"/>
          <p:cNvSpPr>
            <a:spLocks noChangeArrowheads="1"/>
          </p:cNvSpPr>
          <p:nvPr/>
        </p:nvSpPr>
        <p:spPr bwMode="auto">
          <a:xfrm>
            <a:off x="-1588" y="0"/>
            <a:ext cx="9145588" cy="3810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34988" y="1317625"/>
            <a:ext cx="8304212" cy="2105063"/>
          </a:xfrm>
          <a:prstGeom prst="rect">
            <a:avLst/>
          </a:prstGeom>
        </p:spPr>
        <p:txBody>
          <a:bodyPr wrap="square" lIns="0" tIns="12065" rIns="0" bIns="0">
            <a:spAutoFit/>
          </a:bodyPr>
          <a:lstStyle>
            <a:lvl1pPr marL="504825" indent="-493713">
              <a:tabLst>
                <a:tab pos="504825" algn="l"/>
                <a:tab pos="506413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504825" algn="l"/>
                <a:tab pos="506413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504825" algn="l"/>
                <a:tab pos="506413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504825" algn="l"/>
                <a:tab pos="506413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504825" algn="l"/>
                <a:tab pos="506413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504825" algn="l"/>
                <a:tab pos="506413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504825" algn="l"/>
                <a:tab pos="506413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504825" algn="l"/>
                <a:tab pos="506413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504825" algn="l"/>
                <a:tab pos="506413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354012" indent="-342900" eaLnBrk="1" hangingPunct="1">
              <a:buFont typeface="Arial" pitchFamily="34" charset="0"/>
              <a:buChar char="•"/>
            </a:pPr>
            <a:r>
              <a:rPr lang="en-US" sz="2000" dirty="0">
                <a:solidFill>
                  <a:srgbClr val="252525"/>
                </a:solidFill>
                <a:latin typeface="Arial" pitchFamily="34" charset="0"/>
                <a:cs typeface="Arial" pitchFamily="34" charset="0"/>
              </a:rPr>
              <a:t>Ordinary least squares estimators not </a:t>
            </a:r>
            <a:r>
              <a:rPr lang="en-US" sz="2000" dirty="0" smtClean="0">
                <a:solidFill>
                  <a:srgbClr val="252525"/>
                </a:solidFill>
                <a:latin typeface="Arial" pitchFamily="34" charset="0"/>
                <a:cs typeface="Arial" pitchFamily="34" charset="0"/>
              </a:rPr>
              <a:t>efficient</a:t>
            </a:r>
            <a:r>
              <a:rPr lang="en-US" sz="2800" dirty="0" smtClean="0">
                <a:solidFill>
                  <a:srgbClr val="252525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11112" indent="0" eaLnBrk="1" hangingPunct="1"/>
            <a:endParaRPr lang="en-US" sz="2800" dirty="0" smtClean="0">
              <a:solidFill>
                <a:srgbClr val="252525"/>
              </a:solidFill>
              <a:latin typeface="Arial" pitchFamily="34" charset="0"/>
              <a:cs typeface="Arial" pitchFamily="34" charset="0"/>
            </a:endParaRPr>
          </a:p>
          <a:p>
            <a:pPr marL="354012" indent="-342900" eaLnBrk="1" hangingPunct="1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52525"/>
                </a:solidFill>
                <a:latin typeface="Arial" pitchFamily="34" charset="0"/>
                <a:cs typeface="Arial" pitchFamily="34" charset="0"/>
              </a:rPr>
              <a:t>Usual </a:t>
            </a:r>
            <a:r>
              <a:rPr lang="en-US" sz="2000" dirty="0">
                <a:solidFill>
                  <a:srgbClr val="252525"/>
                </a:solidFill>
                <a:latin typeface="Arial" pitchFamily="34" charset="0"/>
                <a:cs typeface="Arial" pitchFamily="34" charset="0"/>
              </a:rPr>
              <a:t>formulas give </a:t>
            </a:r>
            <a:r>
              <a:rPr lang="en-US" sz="2000" b="1" dirty="0">
                <a:solidFill>
                  <a:srgbClr val="252525"/>
                </a:solidFill>
                <a:latin typeface="Arial" pitchFamily="34" charset="0"/>
                <a:cs typeface="Arial" pitchFamily="34" charset="0"/>
              </a:rPr>
              <a:t>incorrect </a:t>
            </a:r>
            <a:r>
              <a:rPr lang="en-US" sz="2000" dirty="0">
                <a:solidFill>
                  <a:srgbClr val="252525"/>
                </a:solidFill>
                <a:latin typeface="Arial" pitchFamily="34" charset="0"/>
                <a:cs typeface="Arial" pitchFamily="34" charset="0"/>
              </a:rPr>
              <a:t>standard  errors for least </a:t>
            </a:r>
            <a:r>
              <a:rPr lang="en-US" sz="2000" dirty="0" smtClean="0">
                <a:solidFill>
                  <a:srgbClr val="252525"/>
                </a:solidFill>
                <a:latin typeface="Arial" pitchFamily="34" charset="0"/>
                <a:cs typeface="Arial" pitchFamily="34" charset="0"/>
              </a:rPr>
              <a:t>squares.</a:t>
            </a:r>
          </a:p>
          <a:p>
            <a:pPr marL="11112" indent="0" eaLnBrk="1" hangingPunct="1"/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54012" indent="-342900" eaLnBrk="1" hangingPunct="1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252525"/>
                </a:solidFill>
                <a:latin typeface="Arial" pitchFamily="34" charset="0"/>
                <a:cs typeface="Arial" pitchFamily="34" charset="0"/>
              </a:rPr>
              <a:t>Confidence </a:t>
            </a:r>
            <a:r>
              <a:rPr lang="en-US" sz="2000" dirty="0">
                <a:solidFill>
                  <a:srgbClr val="252525"/>
                </a:solidFill>
                <a:latin typeface="Arial" pitchFamily="34" charset="0"/>
                <a:cs typeface="Arial" pitchFamily="34" charset="0"/>
              </a:rPr>
              <a:t>intervals and hypothesis tests  based on usual standard errors are </a:t>
            </a:r>
            <a:r>
              <a:rPr lang="en-US" sz="2000" b="1" dirty="0">
                <a:solidFill>
                  <a:srgbClr val="252525"/>
                </a:solidFill>
                <a:latin typeface="Arial" pitchFamily="34" charset="0"/>
                <a:cs typeface="Arial" pitchFamily="34" charset="0"/>
              </a:rPr>
              <a:t>wrong</a:t>
            </a:r>
            <a:r>
              <a:rPr lang="en-US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 tIns="13335" rtlCol="0">
            <a:normAutofit fontScale="90000"/>
          </a:bodyPr>
          <a:lstStyle/>
          <a:p>
            <a:pPr marL="12700" eaLnBrk="1" fontAlgn="auto" hangingPunct="1">
              <a:spcBef>
                <a:spcPts val="105"/>
              </a:spcBef>
              <a:spcAft>
                <a:spcPts val="0"/>
              </a:spcAft>
              <a:defRPr/>
            </a:pPr>
            <a:r>
              <a:rPr sz="3200" dirty="0"/>
              <a:t>CONSEQUENCES </a:t>
            </a:r>
            <a:r>
              <a:rPr dirty="0"/>
              <a:t>OF</a:t>
            </a:r>
            <a:r>
              <a:rPr spc="370" dirty="0"/>
              <a:t> </a:t>
            </a:r>
            <a:r>
              <a:rPr spc="-5" dirty="0"/>
              <a:t>HETEROSCEDASTICITY</a:t>
            </a:r>
            <a:endParaRPr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4572000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 smtClean="0">
                <a:solidFill>
                  <a:srgbClr val="FF0000"/>
                </a:solidFill>
                <a:cs typeface="Calibri" pitchFamily="34" charset="0"/>
              </a:rPr>
              <a:t>If </a:t>
            </a:r>
            <a:r>
              <a:rPr lang="en-US" i="1" dirty="0">
                <a:solidFill>
                  <a:srgbClr val="FF0000"/>
                </a:solidFill>
                <a:cs typeface="Calibri" pitchFamily="34" charset="0"/>
              </a:rPr>
              <a:t>we still use OLS in the presence of  </a:t>
            </a:r>
            <a:r>
              <a:rPr lang="en-US" i="1" dirty="0" err="1">
                <a:solidFill>
                  <a:srgbClr val="FF0000"/>
                </a:solidFill>
                <a:cs typeface="Calibri" pitchFamily="34" charset="0"/>
              </a:rPr>
              <a:t>heteroscedasticity</a:t>
            </a:r>
            <a:r>
              <a:rPr lang="en-US" i="1" dirty="0">
                <a:solidFill>
                  <a:srgbClr val="FF0000"/>
                </a:solidFill>
                <a:cs typeface="Calibri" pitchFamily="34" charset="0"/>
              </a:rPr>
              <a:t>, our standard errors could be inappropriate  and hence any inferences we make could be misleading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445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object 2"/>
          <p:cNvSpPr>
            <a:spLocks noChangeArrowheads="1"/>
          </p:cNvSpPr>
          <p:nvPr/>
        </p:nvSpPr>
        <p:spPr bwMode="auto">
          <a:xfrm>
            <a:off x="-1588" y="0"/>
            <a:ext cx="9145588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0" y="457200"/>
            <a:ext cx="6172199" cy="450850"/>
          </a:xfrm>
        </p:spPr>
        <p:txBody>
          <a:bodyPr tIns="12065" rtlCol="0">
            <a:normAutofit fontScale="90000"/>
          </a:bodyPr>
          <a:lstStyle/>
          <a:p>
            <a:pPr marL="12700" eaLnBrk="1" fontAlgn="auto" hangingPunct="1">
              <a:spcBef>
                <a:spcPts val="95"/>
              </a:spcBef>
              <a:spcAft>
                <a:spcPts val="0"/>
              </a:spcAft>
              <a:defRPr/>
            </a:pPr>
            <a:r>
              <a:rPr lang="en-US" sz="2800" b="0" spc="-25" dirty="0" smtClean="0">
                <a:latin typeface="Constantia"/>
                <a:cs typeface="Constantia"/>
              </a:rPr>
              <a:t>Cochrane-</a:t>
            </a:r>
            <a:r>
              <a:rPr lang="en-US" sz="2800" b="0" spc="-25" dirty="0" err="1" smtClean="0">
                <a:latin typeface="Constantia"/>
                <a:cs typeface="Constantia"/>
              </a:rPr>
              <a:t>Orcutt</a:t>
            </a:r>
            <a:r>
              <a:rPr lang="en-US" sz="2800" b="0" spc="-25" dirty="0" smtClean="0">
                <a:latin typeface="Constantia"/>
                <a:cs typeface="Constantia"/>
              </a:rPr>
              <a:t> Iterative LS (COILS)</a:t>
            </a:r>
            <a:endParaRPr sz="2800" dirty="0">
              <a:latin typeface="Constantia"/>
              <a:cs typeface="Constanti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56061"/>
            <a:ext cx="6600825" cy="3006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24049" y="3962401"/>
            <a:ext cx="4886325" cy="266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75748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spc="-25" dirty="0">
                <a:latin typeface="Constantia"/>
                <a:cs typeface="Constantia"/>
              </a:rPr>
              <a:t>Cochrane-</a:t>
            </a:r>
            <a:r>
              <a:rPr lang="en-US" sz="3600" spc="-25" dirty="0" err="1">
                <a:latin typeface="Constantia"/>
                <a:cs typeface="Constantia"/>
              </a:rPr>
              <a:t>Orcutt</a:t>
            </a:r>
            <a:r>
              <a:rPr lang="en-US" sz="3600" spc="-25" dirty="0">
                <a:latin typeface="Constantia"/>
                <a:cs typeface="Constantia"/>
              </a:rPr>
              <a:t> Iterative LS (COILS)</a:t>
            </a:r>
            <a:endParaRPr lang="en-US" sz="36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8943975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281764"/>
            <a:ext cx="8447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Improvement in the </a:t>
            </a:r>
            <a:r>
              <a:rPr lang="en-US" sz="2000" dirty="0" err="1" smtClean="0"/>
              <a:t>Heteroscedasticity</a:t>
            </a:r>
            <a:r>
              <a:rPr lang="en-US" sz="2000" dirty="0" smtClean="0"/>
              <a:t> of residuals when log values were taken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967794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object 2"/>
          <p:cNvSpPr>
            <a:spLocks noChangeArrowheads="1"/>
          </p:cNvSpPr>
          <p:nvPr/>
        </p:nvSpPr>
        <p:spPr bwMode="auto">
          <a:xfrm>
            <a:off x="-1588" y="0"/>
            <a:ext cx="9145588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74218" y="533400"/>
            <a:ext cx="2332037" cy="450850"/>
          </a:xfrm>
        </p:spPr>
        <p:txBody>
          <a:bodyPr tIns="12065" rtlCol="0">
            <a:normAutofit fontScale="90000"/>
          </a:bodyPr>
          <a:lstStyle/>
          <a:p>
            <a:pPr marL="12700" eaLnBrk="1" fontAlgn="auto" hangingPunct="1">
              <a:spcBef>
                <a:spcPts val="95"/>
              </a:spcBef>
              <a:spcAft>
                <a:spcPts val="0"/>
              </a:spcAft>
              <a:defRPr/>
            </a:pPr>
            <a:r>
              <a:rPr sz="2800" b="0" spc="-25" dirty="0">
                <a:latin typeface="Constantia"/>
                <a:cs typeface="Constantia"/>
              </a:rPr>
              <a:t>CONCLUSION</a:t>
            </a:r>
            <a:endParaRPr sz="2800" dirty="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9185" y="1143000"/>
            <a:ext cx="7350125" cy="5875968"/>
          </a:xfrm>
          <a:prstGeom prst="rect">
            <a:avLst/>
          </a:prstGeom>
        </p:spPr>
        <p:txBody>
          <a:bodyPr lIns="0" tIns="12700" rIns="0" bIns="0">
            <a:spAutoFit/>
          </a:bodyPr>
          <a:lstStyle>
            <a:lvl1pPr marL="88900">
              <a:tabLst>
                <a:tab pos="436563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436563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436563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436563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436563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436563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436563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436563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436563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 eaLnBrk="1" hangingPunct="1">
              <a:spcBef>
                <a:spcPts val="100"/>
              </a:spcBef>
              <a:buFont typeface="Wingdings" pitchFamily="2" charset="2"/>
              <a:buChar char=""/>
            </a:pPr>
            <a:r>
              <a:rPr lang="en-US" sz="2400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One of the assumption of OLS regression is that  error terms have a constant variance across all value so f  independent variable</a:t>
            </a:r>
          </a:p>
          <a:p>
            <a:pPr algn="just" eaLnBrk="1" hangingPunct="1">
              <a:spcBef>
                <a:spcPts val="13"/>
              </a:spcBef>
            </a:pPr>
            <a:endParaRPr lang="en-US" sz="2200" dirty="0">
              <a:latin typeface="Constantia" pitchFamily="18" charset="0"/>
              <a:ea typeface="Constantia" pitchFamily="18" charset="0"/>
              <a:cs typeface="Constantia" pitchFamily="18" charset="0"/>
            </a:endParaRPr>
          </a:p>
          <a:p>
            <a:pPr algn="just" eaLnBrk="1" hangingPunct="1">
              <a:buFont typeface="Wingdings" pitchFamily="2" charset="2"/>
              <a:buChar char=""/>
            </a:pPr>
            <a:r>
              <a:rPr lang="en-US" sz="2400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With </a:t>
            </a:r>
            <a:r>
              <a:rPr lang="en-US" sz="2400" b="1" dirty="0" err="1">
                <a:latin typeface="Constantia" pitchFamily="18" charset="0"/>
                <a:ea typeface="Constantia" pitchFamily="18" charset="0"/>
                <a:cs typeface="Constantia" pitchFamily="18" charset="0"/>
              </a:rPr>
              <a:t>heteroscedasticity</a:t>
            </a:r>
            <a:r>
              <a:rPr lang="en-US" sz="2400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, this error term variance is</a:t>
            </a:r>
          </a:p>
          <a:p>
            <a:pPr algn="just" eaLnBrk="1" hangingPunct="1"/>
            <a:r>
              <a:rPr lang="en-US" sz="2400" b="1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not </a:t>
            </a:r>
            <a:r>
              <a:rPr lang="en-US" sz="2400" b="1" dirty="0" smtClean="0">
                <a:latin typeface="Constantia" pitchFamily="18" charset="0"/>
                <a:ea typeface="Constantia" pitchFamily="18" charset="0"/>
                <a:cs typeface="Constantia" pitchFamily="18" charset="0"/>
              </a:rPr>
              <a:t>constant… m</a:t>
            </a:r>
            <a:r>
              <a:rPr lang="en-US" sz="2400" dirty="0" smtClean="0">
                <a:latin typeface="Constantia" pitchFamily="18" charset="0"/>
                <a:ea typeface="Constantia" pitchFamily="18" charset="0"/>
                <a:cs typeface="Constantia" pitchFamily="18" charset="0"/>
              </a:rPr>
              <a:t>ore </a:t>
            </a:r>
            <a:r>
              <a:rPr lang="en-US" sz="2400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common in cross sectional data than time  series data</a:t>
            </a:r>
          </a:p>
          <a:p>
            <a:pPr algn="just" eaLnBrk="1" hangingPunct="1">
              <a:spcBef>
                <a:spcPts val="13"/>
              </a:spcBef>
              <a:buFont typeface="Wingdings" pitchFamily="2" charset="2"/>
              <a:buChar char=""/>
            </a:pPr>
            <a:endParaRPr lang="en-US" sz="2300" dirty="0">
              <a:latin typeface="Constantia" pitchFamily="18" charset="0"/>
              <a:ea typeface="Constantia" pitchFamily="18" charset="0"/>
              <a:cs typeface="Constantia" pitchFamily="18" charset="0"/>
            </a:endParaRPr>
          </a:p>
          <a:p>
            <a:pPr algn="just" eaLnBrk="1" hangingPunct="1">
              <a:buFont typeface="Wingdings" pitchFamily="2" charset="2"/>
              <a:buChar char=""/>
            </a:pPr>
            <a:r>
              <a:rPr lang="en-US" sz="2400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Even if </a:t>
            </a:r>
            <a:r>
              <a:rPr lang="en-US" sz="2400" dirty="0" err="1">
                <a:latin typeface="Constantia" pitchFamily="18" charset="0"/>
                <a:ea typeface="Constantia" pitchFamily="18" charset="0"/>
                <a:cs typeface="Constantia" pitchFamily="18" charset="0"/>
              </a:rPr>
              <a:t>heteroscedasticity</a:t>
            </a:r>
            <a:r>
              <a:rPr lang="en-US" sz="2400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 is present or suspected,  whatever conclusions we draw or inferences we make  may </a:t>
            </a:r>
            <a:r>
              <a:rPr lang="en-US" sz="2400" i="1" dirty="0">
                <a:latin typeface="Constantia" pitchFamily="18" charset="0"/>
                <a:ea typeface="Constantia" pitchFamily="18" charset="0"/>
                <a:cs typeface="Constantia" pitchFamily="18" charset="0"/>
              </a:rPr>
              <a:t>be very misleading</a:t>
            </a:r>
            <a:r>
              <a:rPr lang="en-US" sz="2400" dirty="0" smtClean="0">
                <a:latin typeface="Constantia" pitchFamily="18" charset="0"/>
                <a:ea typeface="Constantia" pitchFamily="18" charset="0"/>
                <a:cs typeface="Constantia" pitchFamily="18" charset="0"/>
              </a:rPr>
              <a:t>.</a:t>
            </a:r>
          </a:p>
          <a:p>
            <a:pPr algn="just" eaLnBrk="1" hangingPunct="1"/>
            <a:endParaRPr lang="en-US" sz="2400" dirty="0" smtClean="0">
              <a:latin typeface="Constantia" pitchFamily="18" charset="0"/>
              <a:ea typeface="Constantia" pitchFamily="18" charset="0"/>
              <a:cs typeface="Constantia" pitchFamily="18" charset="0"/>
            </a:endParaRPr>
          </a:p>
          <a:p>
            <a:pPr algn="just">
              <a:buFont typeface="Wingdings" pitchFamily="2" charset="2"/>
              <a:buChar char=""/>
            </a:pPr>
            <a:r>
              <a:rPr lang="en-US" sz="2400" spc="-25" dirty="0">
                <a:latin typeface="Constantia"/>
                <a:cs typeface="Constantia"/>
              </a:rPr>
              <a:t>Cochrane-</a:t>
            </a:r>
            <a:r>
              <a:rPr lang="en-US" sz="2400" spc="-25" dirty="0" err="1">
                <a:latin typeface="Constantia"/>
                <a:cs typeface="Constantia"/>
              </a:rPr>
              <a:t>Orcutt</a:t>
            </a:r>
            <a:r>
              <a:rPr lang="en-US" sz="2400" spc="-25" dirty="0">
                <a:latin typeface="Constantia"/>
                <a:cs typeface="Constantia"/>
              </a:rPr>
              <a:t> Iterative LS (COILS</a:t>
            </a:r>
            <a:r>
              <a:rPr lang="en-US" sz="2400" spc="-25" dirty="0" smtClean="0">
                <a:latin typeface="Constantia"/>
                <a:cs typeface="Constantia"/>
              </a:rPr>
              <a:t>) is an improvement over OLS. Performs even better when variables are transformed to log-log values.</a:t>
            </a:r>
            <a:endParaRPr lang="en-US" sz="2400" dirty="0" smtClean="0">
              <a:latin typeface="Constantia" pitchFamily="18" charset="0"/>
              <a:ea typeface="Constantia" pitchFamily="18" charset="0"/>
              <a:cs typeface="Constantia" pitchFamily="18" charset="0"/>
            </a:endParaRPr>
          </a:p>
          <a:p>
            <a:pPr eaLnBrk="1" hangingPunct="1">
              <a:buFont typeface="Wingdings" pitchFamily="2" charset="2"/>
              <a:buChar char=""/>
            </a:pPr>
            <a:endParaRPr lang="en-US" sz="2400" dirty="0">
              <a:latin typeface="Constantia" pitchFamily="18" charset="0"/>
              <a:ea typeface="Constantia" pitchFamily="18" charset="0"/>
              <a:cs typeface="Constant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7655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Linear regression, while a useful tool, has significant limits. As its name implies, it can’t easily match any data set that is </a:t>
            </a:r>
            <a:r>
              <a:rPr lang="en-US" dirty="0" smtClean="0"/>
              <a:t>non-linear</a:t>
            </a:r>
          </a:p>
          <a:p>
            <a:pPr algn="just"/>
            <a:r>
              <a:rPr lang="en-US" dirty="0"/>
              <a:t> </a:t>
            </a:r>
            <a:r>
              <a:rPr lang="en-US" dirty="0" smtClean="0"/>
              <a:t>Linear </a:t>
            </a:r>
            <a:r>
              <a:rPr lang="en-US" dirty="0"/>
              <a:t>regression can only be fit to data sets with a single dependent variable and a single independent variable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	y </a:t>
            </a:r>
            <a:r>
              <a:rPr lang="en-US" dirty="0"/>
              <a:t>= B * x + 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6789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Multiple regression is </a:t>
            </a:r>
            <a:r>
              <a:rPr lang="en-US" b="1" dirty="0"/>
              <a:t>a statistical technique that can be used to analyze the relationship between a single dependent variable and several independent variables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objective of multiple regression analysis is to use the independent variables whose values are known to predict the value of the single dependent value.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0800" y="6019800"/>
            <a:ext cx="4427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y = B_1 * x_1 + B_2 * x_2 + … + B_n * x_n +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06614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Logarithmic Transformation of the Data</a:t>
            </a:r>
            <a:br>
              <a:rPr lang="en-US" sz="4000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/>
              <a:t>Ordinary </a:t>
            </a:r>
            <a:r>
              <a:rPr lang="en-US" sz="2400" dirty="0"/>
              <a:t>least squares estimates typically assume that the population relationship among the variables is </a:t>
            </a:r>
            <a:r>
              <a:rPr lang="en-US" sz="2400" dirty="0" smtClean="0"/>
              <a:t>linear. 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 smtClean="0"/>
              <a:t>In </a:t>
            </a:r>
            <a:r>
              <a:rPr lang="en-US" sz="2400" dirty="0"/>
              <a:t>this form the interpretation of the coefficients is as discussed above; </a:t>
            </a:r>
            <a:r>
              <a:rPr lang="en-US" sz="2400" dirty="0">
                <a:solidFill>
                  <a:srgbClr val="3333FF"/>
                </a:solidFill>
              </a:rPr>
              <a:t>quite simply the coefficient provides an estimate of the impact of a one </a:t>
            </a:r>
            <a:r>
              <a:rPr lang="en-US" sz="2400" b="1" dirty="0">
                <a:solidFill>
                  <a:srgbClr val="3333FF"/>
                </a:solidFill>
              </a:rPr>
              <a:t>unit</a:t>
            </a:r>
            <a:r>
              <a:rPr lang="en-US" sz="2400" dirty="0">
                <a:solidFill>
                  <a:srgbClr val="3333FF"/>
                </a:solidFill>
              </a:rPr>
              <a:t> change in X on Y measured in </a:t>
            </a:r>
            <a:r>
              <a:rPr lang="en-US" sz="2400" b="1" dirty="0">
                <a:solidFill>
                  <a:srgbClr val="3333FF"/>
                </a:solidFill>
              </a:rPr>
              <a:t>units</a:t>
            </a:r>
            <a:r>
              <a:rPr lang="en-US" sz="2400" dirty="0">
                <a:solidFill>
                  <a:srgbClr val="3333FF"/>
                </a:solidFill>
              </a:rPr>
              <a:t> of 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8441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The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sz="2400" dirty="0" smtClean="0"/>
              <a:t>Context - </a:t>
            </a:r>
            <a:r>
              <a:rPr lang="en-US" sz="2400" dirty="0" smtClean="0">
                <a:solidFill>
                  <a:srgbClr val="3333FF"/>
                </a:solidFill>
              </a:rPr>
              <a:t>While comparing the relationship between a number of independent variable to a dependent variable.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algn="just"/>
            <a:r>
              <a:rPr lang="en-US" sz="2400" dirty="0" smtClean="0"/>
              <a:t>It may be more theoretically sound to assume that the relationship between two variables is related to </a:t>
            </a:r>
            <a:r>
              <a:rPr lang="en-US" sz="2400" dirty="0" smtClean="0">
                <a:solidFill>
                  <a:srgbClr val="3333FF"/>
                </a:solidFill>
              </a:rPr>
              <a:t>percentage changes</a:t>
            </a:r>
            <a:r>
              <a:rPr lang="en-US" sz="2400" dirty="0" smtClean="0"/>
              <a:t>. i.e., a percentage change in X yields a </a:t>
            </a:r>
            <a:r>
              <a:rPr lang="en-US" sz="2400" b="1" dirty="0" smtClean="0">
                <a:solidFill>
                  <a:srgbClr val="3333FF"/>
                </a:solidFill>
              </a:rPr>
              <a:t>b</a:t>
            </a:r>
            <a:r>
              <a:rPr lang="en-US" sz="2400" dirty="0" smtClean="0"/>
              <a:t> percentage change in Y, where </a:t>
            </a:r>
            <a:r>
              <a:rPr lang="en-US" sz="2400" dirty="0" smtClean="0">
                <a:solidFill>
                  <a:srgbClr val="3333FF"/>
                </a:solidFill>
              </a:rPr>
              <a:t>b</a:t>
            </a:r>
            <a:r>
              <a:rPr lang="en-US" sz="2400" dirty="0" smtClean="0"/>
              <a:t> is the regression coefficient.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algn="just"/>
            <a:r>
              <a:rPr lang="en-US" sz="2400" dirty="0" smtClean="0"/>
              <a:t>When the </a:t>
            </a:r>
            <a:r>
              <a:rPr lang="en-US" sz="2400" dirty="0" smtClean="0">
                <a:solidFill>
                  <a:srgbClr val="FF0000"/>
                </a:solidFill>
              </a:rPr>
              <a:t>variables in regression are logs</a:t>
            </a:r>
            <a:r>
              <a:rPr lang="en-US" sz="2400" dirty="0" smtClean="0"/>
              <a:t>, the regression coefficients conform to this interpretation.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algn="just"/>
            <a:r>
              <a:rPr lang="en-US" sz="2400" dirty="0" smtClean="0"/>
              <a:t>If variables are transformed to logs and are linearly related, the regression coefficients are a ratio of two percentage changes.</a:t>
            </a:r>
          </a:p>
          <a:p>
            <a:pPr marL="0" indent="0" algn="just">
              <a:buNone/>
            </a:pPr>
            <a:endParaRPr lang="en-US" sz="2400" dirty="0" smtClean="0"/>
          </a:p>
          <a:p>
            <a:pPr algn="just"/>
            <a:r>
              <a:rPr lang="en-US" sz="2400" dirty="0" smtClean="0"/>
              <a:t>This is the concept of elasticity</a:t>
            </a:r>
          </a:p>
        </p:txBody>
      </p:sp>
    </p:spTree>
    <p:extLst>
      <p:ext uri="{BB962C8B-B14F-4D97-AF65-F5344CB8AC3E}">
        <p14:creationId xmlns:p14="http://schemas.microsoft.com/office/powerpoint/2010/main" xmlns="" val="38706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Logarithmic Transformation of the Data</a:t>
            </a:r>
            <a:br>
              <a:rPr lang="en-US" sz="3600" b="1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/>
              <a:t>We are interested </a:t>
            </a:r>
            <a:r>
              <a:rPr lang="en-US" dirty="0"/>
              <a:t>in the </a:t>
            </a:r>
            <a:r>
              <a:rPr lang="en-US" dirty="0">
                <a:solidFill>
                  <a:srgbClr val="3333FF"/>
                </a:solidFill>
              </a:rPr>
              <a:t>percentage impact </a:t>
            </a:r>
            <a:r>
              <a:rPr lang="en-US" dirty="0"/>
              <a:t>on quantity demanded </a:t>
            </a:r>
            <a:r>
              <a:rPr lang="en-US" dirty="0">
                <a:solidFill>
                  <a:srgbClr val="3333FF"/>
                </a:solidFill>
              </a:rPr>
              <a:t>for a given percentage </a:t>
            </a:r>
            <a:r>
              <a:rPr lang="en-US" dirty="0"/>
              <a:t>change in </a:t>
            </a:r>
            <a:r>
              <a:rPr lang="en-US" dirty="0" smtClean="0"/>
              <a:t>price.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Done </a:t>
            </a:r>
            <a:r>
              <a:rPr lang="en-US" dirty="0"/>
              <a:t>by </a:t>
            </a:r>
            <a:r>
              <a:rPr lang="en-US" dirty="0">
                <a:solidFill>
                  <a:srgbClr val="3333FF"/>
                </a:solidFill>
              </a:rPr>
              <a:t>transforming the data to logarithms </a:t>
            </a:r>
            <a:r>
              <a:rPr lang="en-US" dirty="0"/>
              <a:t>before running the regression. </a:t>
            </a: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resulting coefficients will then provide a percentage change measurement of the relevant variable.</a:t>
            </a:r>
          </a:p>
        </p:txBody>
      </p:sp>
    </p:spTree>
    <p:extLst>
      <p:ext uri="{BB962C8B-B14F-4D97-AF65-F5344CB8AC3E}">
        <p14:creationId xmlns:p14="http://schemas.microsoft.com/office/powerpoint/2010/main" xmlns="" val="1323447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8762"/>
          </a:xfrm>
        </p:spPr>
        <p:txBody>
          <a:bodyPr>
            <a:normAutofit fontScale="90000"/>
          </a:bodyPr>
          <a:lstStyle/>
          <a:p>
            <a:r>
              <a:rPr lang="en-US" dirty="0"/>
              <a:t>log-log case or double log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783" y="1066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oth </a:t>
            </a:r>
            <a:r>
              <a:rPr lang="en-US" sz="2400" dirty="0"/>
              <a:t>the dependent and independent variables are converted to logs before the OLS estimation. </a:t>
            </a:r>
            <a:endParaRPr lang="en-US" sz="2400" dirty="0" smtClean="0"/>
          </a:p>
          <a:p>
            <a:r>
              <a:rPr lang="en-US" sz="2400" dirty="0" smtClean="0"/>
              <a:t>This </a:t>
            </a:r>
            <a:r>
              <a:rPr lang="en-US" sz="2400" dirty="0"/>
              <a:t>is known as the </a:t>
            </a:r>
            <a:r>
              <a:rPr lang="en-US" sz="2400" dirty="0">
                <a:solidFill>
                  <a:srgbClr val="3333FF"/>
                </a:solidFill>
              </a:rPr>
              <a:t>log-log case or double log case</a:t>
            </a:r>
            <a:r>
              <a:rPr lang="en-US" sz="2400" dirty="0"/>
              <a:t>, and provides us with direct estimates of the </a:t>
            </a:r>
            <a:r>
              <a:rPr lang="en-US" sz="2400" dirty="0" err="1"/>
              <a:t>elasticities</a:t>
            </a:r>
            <a:r>
              <a:rPr lang="en-US" sz="2400" dirty="0"/>
              <a:t> of the independent variables. The estimated equation is: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11667" y="4371975"/>
            <a:ext cx="5000625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55507" y="2971800"/>
            <a:ext cx="4695825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4646" y="5395912"/>
            <a:ext cx="738187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47847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0"/>
            <a:ext cx="8229600" cy="1143000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lastic </a:t>
            </a:r>
            <a:r>
              <a:rPr lang="en-US" dirty="0" err="1" smtClean="0"/>
              <a:t>Vs</a:t>
            </a:r>
            <a:r>
              <a:rPr lang="en-US" dirty="0" smtClean="0"/>
              <a:t> Inelastic (in economics)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9355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1303</Words>
  <Application>Microsoft Office PowerPoint</Application>
  <PresentationFormat>On-screen Show (4:3)</PresentationFormat>
  <Paragraphs>217</Paragraphs>
  <Slides>29</Slides>
  <Notes>1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 Discussions related to two aspects on Linear Regression   1.Elasticity &amp; Log Relationships   2. Heteroscedasticity</vt:lpstr>
      <vt:lpstr>Elasticity - Introduction</vt:lpstr>
      <vt:lpstr>Introduction</vt:lpstr>
      <vt:lpstr>Multiple regression</vt:lpstr>
      <vt:lpstr>Logarithmic Transformation of the Data </vt:lpstr>
      <vt:lpstr>The context</vt:lpstr>
      <vt:lpstr>Logarithmic Transformation of the Data </vt:lpstr>
      <vt:lpstr>log-log case or double log case</vt:lpstr>
      <vt:lpstr>Elastic Vs Inelastic (in economics)</vt:lpstr>
      <vt:lpstr>Elastic Vs Inelastic (in economics)</vt:lpstr>
      <vt:lpstr>Elasticity of Demand </vt:lpstr>
      <vt:lpstr> Elastic </vt:lpstr>
      <vt:lpstr>Slide 13</vt:lpstr>
      <vt:lpstr>As applied to Demands</vt:lpstr>
      <vt:lpstr>Advantage of Using Percentages</vt:lpstr>
      <vt:lpstr>2. Heteroscedasticity</vt:lpstr>
      <vt:lpstr>Residuals in Linear Regressions</vt:lpstr>
      <vt:lpstr>Heteroscedasticity</vt:lpstr>
      <vt:lpstr>Regression Model</vt:lpstr>
      <vt:lpstr>Slide 20</vt:lpstr>
      <vt:lpstr>HETEROSCEDASTICITY</vt:lpstr>
      <vt:lpstr>Implications of ~</vt:lpstr>
      <vt:lpstr>EXAMPLE</vt:lpstr>
      <vt:lpstr>Slide 24</vt:lpstr>
      <vt:lpstr>Slide 25</vt:lpstr>
      <vt:lpstr>CONSEQUENCES OF HETEROSCEDASTICITY</vt:lpstr>
      <vt:lpstr>Cochrane-Orcutt Iterative LS (COILS)</vt:lpstr>
      <vt:lpstr>Cochrane-Orcutt Iterative LS (COILS)</vt:lpstr>
      <vt:lpstr>CONCLUSION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Prof. P. N. KUMAR</dc:creator>
  <cp:lastModifiedBy>admin`````````</cp:lastModifiedBy>
  <cp:revision>31</cp:revision>
  <dcterms:created xsi:type="dcterms:W3CDTF">2006-08-16T00:00:00Z</dcterms:created>
  <dcterms:modified xsi:type="dcterms:W3CDTF">2022-11-07T14:59:42Z</dcterms:modified>
</cp:coreProperties>
</file>